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19"/>
  </p:notesMasterIdLst>
  <p:sldIdLst>
    <p:sldId id="259" r:id="rId3"/>
    <p:sldId id="258" r:id="rId4"/>
    <p:sldId id="260" r:id="rId5"/>
    <p:sldId id="261" r:id="rId6"/>
    <p:sldId id="262" r:id="rId7"/>
    <p:sldId id="264" r:id="rId8"/>
    <p:sldId id="265" r:id="rId9"/>
    <p:sldId id="266" r:id="rId10"/>
    <p:sldId id="270" r:id="rId11"/>
    <p:sldId id="271" r:id="rId12"/>
    <p:sldId id="272" r:id="rId13"/>
    <p:sldId id="273" r:id="rId14"/>
    <p:sldId id="274" r:id="rId15"/>
    <p:sldId id="269" r:id="rId16"/>
    <p:sldId id="267" r:id="rId17"/>
    <p:sldId id="26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74CBD0"/>
    <a:srgbClr val="6DBFC4"/>
    <a:srgbClr val="65AEAF"/>
    <a:srgbClr val="8AB89E"/>
    <a:srgbClr val="ADC28D"/>
    <a:srgbClr val="CCCB7E"/>
    <a:srgbClr val="F9D769"/>
    <a:srgbClr val="000000"/>
    <a:srgbClr val="7CC9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9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A383FE-BE35-44A3-B9D7-E568B2414CED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B311AD-8735-4501-A951-645350829B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4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31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31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4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31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31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D6D8DF7E-CBED-45B0-B940-2CC114F84D35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/>
          <a:lstStyle/>
          <a:p>
            <a:fld id="{ED7F6D65-CAA3-4B83-92B2-837771A23E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385" y="572885"/>
            <a:ext cx="9113520" cy="1660083"/>
          </a:xfrm>
          <a:prstGeom prst="rect">
            <a:avLst/>
          </a:prstGeom>
        </p:spPr>
      </p:pic>
      <p:sp>
        <p:nvSpPr>
          <p:cNvPr id="24" name="矩形: 圆角 23"/>
          <p:cNvSpPr/>
          <p:nvPr userDrawn="1"/>
        </p:nvSpPr>
        <p:spPr>
          <a:xfrm rot="5400000">
            <a:off x="6040947" y="-3565979"/>
            <a:ext cx="110115" cy="12192001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</a:schemeClr>
              </a:gs>
              <a:gs pos="50000">
                <a:srgbClr val="7CC9CD">
                  <a:shade val="67500"/>
                  <a:satMod val="115000"/>
                </a:srgbClr>
              </a:gs>
              <a:gs pos="100000">
                <a:srgbClr val="7CC9CD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1" name="Picture 2" descr="https://cpipc.chinadegrees.cn/pcp/img/2018/3-29/banner-01-96421522303882456.png"/>
          <p:cNvPicPr>
            <a:picLocks noChangeAspect="1" noChangeArrowheads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157" b="39727"/>
          <a:stretch>
            <a:fillRect/>
          </a:stretch>
        </p:blipFill>
        <p:spPr bwMode="auto">
          <a:xfrm>
            <a:off x="319433" y="242625"/>
            <a:ext cx="2704051" cy="199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椭圆 12"/>
          <p:cNvSpPr/>
          <p:nvPr userDrawn="1"/>
        </p:nvSpPr>
        <p:spPr>
          <a:xfrm>
            <a:off x="1653359" y="2166019"/>
            <a:ext cx="470943" cy="470942"/>
          </a:xfrm>
          <a:prstGeom prst="ellipse">
            <a:avLst/>
          </a:prstGeom>
          <a:solidFill>
            <a:srgbClr val="CCCB7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/>
          </a:p>
        </p:txBody>
      </p:sp>
      <p:sp>
        <p:nvSpPr>
          <p:cNvPr id="14" name="椭圆 13"/>
          <p:cNvSpPr/>
          <p:nvPr userDrawn="1"/>
        </p:nvSpPr>
        <p:spPr>
          <a:xfrm>
            <a:off x="2784113" y="2074502"/>
            <a:ext cx="470943" cy="470942"/>
          </a:xfrm>
          <a:prstGeom prst="ellipse">
            <a:avLst/>
          </a:prstGeom>
          <a:solidFill>
            <a:srgbClr val="8AB8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 dirty="0"/>
          </a:p>
        </p:txBody>
      </p:sp>
      <p:sp>
        <p:nvSpPr>
          <p:cNvPr id="15" name="椭圆 14"/>
          <p:cNvSpPr/>
          <p:nvPr userDrawn="1"/>
        </p:nvSpPr>
        <p:spPr>
          <a:xfrm>
            <a:off x="10531201" y="2418542"/>
            <a:ext cx="470943" cy="470942"/>
          </a:xfrm>
          <a:prstGeom prst="ellipse">
            <a:avLst/>
          </a:prstGeom>
          <a:solidFill>
            <a:srgbClr val="65AEA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 dirty="0"/>
          </a:p>
        </p:txBody>
      </p:sp>
      <p:sp>
        <p:nvSpPr>
          <p:cNvPr id="17" name="椭圆 16"/>
          <p:cNvSpPr/>
          <p:nvPr userDrawn="1"/>
        </p:nvSpPr>
        <p:spPr>
          <a:xfrm>
            <a:off x="11621865" y="2215298"/>
            <a:ext cx="470943" cy="470942"/>
          </a:xfrm>
          <a:prstGeom prst="ellipse">
            <a:avLst/>
          </a:prstGeom>
          <a:solidFill>
            <a:srgbClr val="74CBD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 dirty="0"/>
          </a:p>
        </p:txBody>
      </p:sp>
      <p:sp>
        <p:nvSpPr>
          <p:cNvPr id="25" name="椭圆 24"/>
          <p:cNvSpPr/>
          <p:nvPr userDrawn="1"/>
        </p:nvSpPr>
        <p:spPr>
          <a:xfrm>
            <a:off x="11194269" y="2349609"/>
            <a:ext cx="470943" cy="470942"/>
          </a:xfrm>
          <a:prstGeom prst="ellipse">
            <a:avLst/>
          </a:prstGeom>
          <a:solidFill>
            <a:srgbClr val="74CB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 dirty="0"/>
          </a:p>
        </p:txBody>
      </p:sp>
      <p:sp>
        <p:nvSpPr>
          <p:cNvPr id="41" name="椭圆 40"/>
          <p:cNvSpPr/>
          <p:nvPr userDrawn="1"/>
        </p:nvSpPr>
        <p:spPr>
          <a:xfrm flipH="1">
            <a:off x="190883" y="2354230"/>
            <a:ext cx="257103" cy="257103"/>
          </a:xfrm>
          <a:prstGeom prst="ellipse">
            <a:avLst/>
          </a:prstGeom>
          <a:solidFill>
            <a:srgbClr val="F9D769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/>
          </a:p>
        </p:txBody>
      </p:sp>
      <p:sp>
        <p:nvSpPr>
          <p:cNvPr id="42" name="椭圆 41"/>
          <p:cNvSpPr/>
          <p:nvPr userDrawn="1"/>
        </p:nvSpPr>
        <p:spPr>
          <a:xfrm flipH="1">
            <a:off x="1363369" y="2523887"/>
            <a:ext cx="257103" cy="257103"/>
          </a:xfrm>
          <a:prstGeom prst="ellipse">
            <a:avLst/>
          </a:prstGeom>
          <a:solidFill>
            <a:srgbClr val="ADC28D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/>
          </a:p>
        </p:txBody>
      </p:sp>
      <p:sp>
        <p:nvSpPr>
          <p:cNvPr id="43" name="椭圆 42"/>
          <p:cNvSpPr/>
          <p:nvPr userDrawn="1"/>
        </p:nvSpPr>
        <p:spPr>
          <a:xfrm flipH="1">
            <a:off x="931693" y="2354230"/>
            <a:ext cx="257103" cy="257103"/>
          </a:xfrm>
          <a:prstGeom prst="ellipse">
            <a:avLst/>
          </a:prstGeom>
          <a:solidFill>
            <a:srgbClr val="CCCB7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/>
          </a:p>
        </p:txBody>
      </p:sp>
      <p:sp>
        <p:nvSpPr>
          <p:cNvPr id="44" name="椭圆 43"/>
          <p:cNvSpPr/>
          <p:nvPr userDrawn="1"/>
        </p:nvSpPr>
        <p:spPr>
          <a:xfrm flipH="1">
            <a:off x="3280138" y="2367279"/>
            <a:ext cx="257103" cy="257103"/>
          </a:xfrm>
          <a:prstGeom prst="ellipse">
            <a:avLst/>
          </a:prstGeom>
          <a:solidFill>
            <a:srgbClr val="8AB8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 dirty="0"/>
          </a:p>
        </p:txBody>
      </p:sp>
      <p:sp>
        <p:nvSpPr>
          <p:cNvPr id="45" name="椭圆 44"/>
          <p:cNvSpPr/>
          <p:nvPr userDrawn="1"/>
        </p:nvSpPr>
        <p:spPr>
          <a:xfrm flipH="1">
            <a:off x="2660145" y="2268239"/>
            <a:ext cx="257103" cy="257103"/>
          </a:xfrm>
          <a:prstGeom prst="ellipse">
            <a:avLst/>
          </a:prstGeom>
          <a:solidFill>
            <a:srgbClr val="65AEA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 dirty="0"/>
          </a:p>
        </p:txBody>
      </p:sp>
      <p:sp>
        <p:nvSpPr>
          <p:cNvPr id="46" name="椭圆 45"/>
          <p:cNvSpPr/>
          <p:nvPr userDrawn="1"/>
        </p:nvSpPr>
        <p:spPr>
          <a:xfrm flipH="1">
            <a:off x="10937166" y="2329189"/>
            <a:ext cx="257103" cy="257103"/>
          </a:xfrm>
          <a:prstGeom prst="ellipse">
            <a:avLst/>
          </a:prstGeom>
          <a:solidFill>
            <a:srgbClr val="6DBFC4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 dirty="0"/>
          </a:p>
        </p:txBody>
      </p:sp>
      <p:sp>
        <p:nvSpPr>
          <p:cNvPr id="47" name="椭圆 46"/>
          <p:cNvSpPr/>
          <p:nvPr userDrawn="1"/>
        </p:nvSpPr>
        <p:spPr>
          <a:xfrm>
            <a:off x="447985" y="2032762"/>
            <a:ext cx="470943" cy="470942"/>
          </a:xfrm>
          <a:prstGeom prst="ellipse">
            <a:avLst/>
          </a:prstGeom>
          <a:solidFill>
            <a:srgbClr val="F9D7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/>
          </a:p>
        </p:txBody>
      </p:sp>
      <p:sp>
        <p:nvSpPr>
          <p:cNvPr id="49" name="椭圆 48"/>
          <p:cNvSpPr/>
          <p:nvPr userDrawn="1"/>
        </p:nvSpPr>
        <p:spPr>
          <a:xfrm>
            <a:off x="2252609" y="2401490"/>
            <a:ext cx="470943" cy="470942"/>
          </a:xfrm>
          <a:prstGeom prst="ellipse">
            <a:avLst/>
          </a:prstGeom>
          <a:solidFill>
            <a:srgbClr val="CCCB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/>
          </a:p>
        </p:txBody>
      </p:sp>
      <p:sp>
        <p:nvSpPr>
          <p:cNvPr id="55" name="椭圆 54"/>
          <p:cNvSpPr/>
          <p:nvPr userDrawn="1"/>
        </p:nvSpPr>
        <p:spPr>
          <a:xfrm>
            <a:off x="10239695" y="2362134"/>
            <a:ext cx="128919" cy="128918"/>
          </a:xfrm>
          <a:prstGeom prst="ellipse">
            <a:avLst/>
          </a:prstGeom>
          <a:solidFill>
            <a:srgbClr val="6DBF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 dirty="0"/>
          </a:p>
        </p:txBody>
      </p:sp>
      <p:sp>
        <p:nvSpPr>
          <p:cNvPr id="57" name="椭圆 56"/>
          <p:cNvSpPr/>
          <p:nvPr userDrawn="1"/>
        </p:nvSpPr>
        <p:spPr>
          <a:xfrm>
            <a:off x="9939397" y="2570377"/>
            <a:ext cx="128919" cy="128918"/>
          </a:xfrm>
          <a:prstGeom prst="ellipse">
            <a:avLst/>
          </a:prstGeom>
          <a:solidFill>
            <a:srgbClr val="6DBF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800" dirty="0"/>
          </a:p>
        </p:txBody>
      </p:sp>
      <p:sp>
        <p:nvSpPr>
          <p:cNvPr id="100" name="矩形: 圆角 99"/>
          <p:cNvSpPr/>
          <p:nvPr userDrawn="1"/>
        </p:nvSpPr>
        <p:spPr>
          <a:xfrm rot="5400000">
            <a:off x="6040947" y="-5916528"/>
            <a:ext cx="110115" cy="12192001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</a:schemeClr>
              </a:gs>
              <a:gs pos="50000">
                <a:srgbClr val="7CC9CD">
                  <a:shade val="67500"/>
                  <a:satMod val="115000"/>
                </a:srgbClr>
              </a:gs>
              <a:gs pos="100000">
                <a:srgbClr val="7CC9CD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 cstate="email"/>
          <a:stretch>
            <a:fillRect/>
          </a:stretch>
        </p:blipFill>
        <p:spPr>
          <a:xfrm>
            <a:off x="7658131" y="169176"/>
            <a:ext cx="2399572" cy="35751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14" cstate="email"/>
          <a:stretch>
            <a:fillRect/>
          </a:stretch>
        </p:blipFill>
        <p:spPr>
          <a:xfrm>
            <a:off x="10101407" y="167659"/>
            <a:ext cx="1954044" cy="32884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13" cstate="email"/>
          <a:stretch>
            <a:fillRect/>
          </a:stretch>
        </p:blipFill>
        <p:spPr>
          <a:xfrm>
            <a:off x="7658131" y="169176"/>
            <a:ext cx="2399572" cy="35751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4" cstate="email"/>
          <a:stretch>
            <a:fillRect/>
          </a:stretch>
        </p:blipFill>
        <p:spPr>
          <a:xfrm>
            <a:off x="10101407" y="167659"/>
            <a:ext cx="1954044" cy="32884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5" Type="http://schemas.microsoft.com/office/2007/relationships/hdphoto" Target="../media/hdphoto2.wdp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6FD50CC-A5F8-4B21-B578-CA94710916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3149600"/>
            <a:ext cx="10668000" cy="2387600"/>
          </a:xfrm>
        </p:spPr>
        <p:txBody>
          <a:bodyPr anchor="b"/>
          <a:lstStyle/>
          <a:p>
            <a:r>
              <a:rPr lang="en-US" altLang="zh-CN" sz="4000" b="1" i="0" dirty="0">
                <a:solidFill>
                  <a:srgbClr val="333333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IDDMM-MMP</a:t>
            </a:r>
            <a:r>
              <a:rPr lang="zh-CN" altLang="en-US" sz="4000" b="1" i="0" dirty="0">
                <a:solidFill>
                  <a:srgbClr val="333333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高性能蒙哥马利域模乘算法</a:t>
            </a:r>
            <a:br>
              <a:rPr lang="en-US" altLang="zh-CN" sz="4000" b="1" i="0" dirty="0">
                <a:solidFill>
                  <a:srgbClr val="333333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sz="4000" b="1" i="0" dirty="0">
                <a:solidFill>
                  <a:srgbClr val="333333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硬件实现</a:t>
            </a:r>
            <a:br>
              <a:rPr lang="zh-CN" altLang="en-US" sz="600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7569D03-617F-486C-9D6B-93EA4239FF2E}"/>
              </a:ext>
            </a:extLst>
          </p:cNvPr>
          <p:cNvSpPr txBox="1"/>
          <p:nvPr/>
        </p:nvSpPr>
        <p:spPr>
          <a:xfrm>
            <a:off x="8122023" y="5602941"/>
            <a:ext cx="3307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2020</a:t>
            </a:r>
            <a:r>
              <a:rPr lang="zh-CN" altLang="en-US" sz="18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HDU E-M-T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elrori2011</a:t>
            </a:r>
            <a:endParaRPr lang="zh-CN" altLang="en-US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431">
        <p:fade/>
      </p:transition>
    </mc:Choice>
    <mc:Fallback xmlns="">
      <p:transition spd="med" advTm="28431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CA370-9658-4DD5-A0D4-646F5551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5350"/>
            <a:ext cx="10515600" cy="795342"/>
          </a:xfrm>
        </p:spPr>
        <p:txBody>
          <a:bodyPr/>
          <a:lstStyle/>
          <a:p>
            <a:r>
              <a:rPr lang="zh-CN" altLang="en-US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优点和亮点</a:t>
            </a:r>
            <a:r>
              <a:rPr lang="en-US" altLang="zh-CN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：易扩展</a:t>
            </a:r>
            <a:endParaRPr lang="zh-CN" altLang="en-US" sz="36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7CB1F2F-35A3-45BD-B41B-39BC2587DD1C}"/>
              </a:ext>
            </a:extLst>
          </p:cNvPr>
          <p:cNvSpPr txBox="1"/>
          <p:nvPr/>
        </p:nvSpPr>
        <p:spPr>
          <a:xfrm>
            <a:off x="752476" y="1748784"/>
            <a:ext cx="740162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内容占位符 10">
            <a:extLst>
              <a:ext uri="{FF2B5EF4-FFF2-40B4-BE49-F238E27FC236}">
                <a16:creationId xmlns:a16="http://schemas.microsoft.com/office/drawing/2014/main" id="{3AB960B2-D9A4-44B2-902F-4F286BBDD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78" y="614377"/>
            <a:ext cx="3536206" cy="6184900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F9D0F93-E05A-4FEA-B8AC-D3F8B7B53128}"/>
              </a:ext>
            </a:extLst>
          </p:cNvPr>
          <p:cNvSpPr txBox="1"/>
          <p:nvPr/>
        </p:nvSpPr>
        <p:spPr>
          <a:xfrm>
            <a:off x="10127434" y="4317302"/>
            <a:ext cx="2145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Process element(PE)</a:t>
            </a:r>
            <a:endParaRPr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F717DEE2-2EB1-46BE-98E6-A59642C5CA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346970"/>
              </p:ext>
            </p:extLst>
          </p:nvPr>
        </p:nvGraphicFramePr>
        <p:xfrm>
          <a:off x="752476" y="1945640"/>
          <a:ext cx="7280502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26834">
                  <a:extLst>
                    <a:ext uri="{9D8B030D-6E8A-4147-A177-3AD203B41FA5}">
                      <a16:colId xmlns:a16="http://schemas.microsoft.com/office/drawing/2014/main" val="992338674"/>
                    </a:ext>
                  </a:extLst>
                </a:gridCol>
                <a:gridCol w="2426834">
                  <a:extLst>
                    <a:ext uri="{9D8B030D-6E8A-4147-A177-3AD203B41FA5}">
                      <a16:colId xmlns:a16="http://schemas.microsoft.com/office/drawing/2014/main" val="3021194959"/>
                    </a:ext>
                  </a:extLst>
                </a:gridCol>
                <a:gridCol w="2426834">
                  <a:extLst>
                    <a:ext uri="{9D8B030D-6E8A-4147-A177-3AD203B41FA5}">
                      <a16:colId xmlns:a16="http://schemas.microsoft.com/office/drawing/2014/main" val="40899924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乘法器实现方法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前加法器实现方法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后加法器实现方法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328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26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3-2_PIPE1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3-2_DELAY2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56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VEDIC8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3-2_PIPE2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/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117131"/>
                  </a:ext>
                </a:extLst>
              </a:tr>
            </a:tbl>
          </a:graphicData>
        </a:graphic>
      </p:graphicFrame>
      <p:graphicFrame>
        <p:nvGraphicFramePr>
          <p:cNvPr id="7" name="表格 8">
            <a:extLst>
              <a:ext uri="{FF2B5EF4-FFF2-40B4-BE49-F238E27FC236}">
                <a16:creationId xmlns:a16="http://schemas.microsoft.com/office/drawing/2014/main" id="{4D80B6D5-6D21-4EC6-8B41-00BFBF0652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7760107"/>
              </p:ext>
            </p:extLst>
          </p:nvPr>
        </p:nvGraphicFramePr>
        <p:xfrm>
          <a:off x="752476" y="3819942"/>
          <a:ext cx="7280502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26834">
                  <a:extLst>
                    <a:ext uri="{9D8B030D-6E8A-4147-A177-3AD203B41FA5}">
                      <a16:colId xmlns:a16="http://schemas.microsoft.com/office/drawing/2014/main" val="2116007680"/>
                    </a:ext>
                  </a:extLst>
                </a:gridCol>
                <a:gridCol w="1365796">
                  <a:extLst>
                    <a:ext uri="{9D8B030D-6E8A-4147-A177-3AD203B41FA5}">
                      <a16:colId xmlns:a16="http://schemas.microsoft.com/office/drawing/2014/main" val="1926693402"/>
                    </a:ext>
                  </a:extLst>
                </a:gridCol>
                <a:gridCol w="3487872">
                  <a:extLst>
                    <a:ext uri="{9D8B030D-6E8A-4147-A177-3AD203B41FA5}">
                      <a16:colId xmlns:a16="http://schemas.microsoft.com/office/drawing/2014/main" val="1265926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实现方法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流水线级数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822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</a:rPr>
                        <a:t>COMMON</a:t>
                      </a:r>
                      <a:endParaRPr lang="en-US" altLang="zh-C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任意可配置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用于仿真</a:t>
                      </a:r>
                      <a:r>
                        <a:rPr lang="en-US" altLang="zh-CN" dirty="0"/>
                        <a:t>(</a:t>
                      </a:r>
                      <a:r>
                        <a:rPr lang="zh-CN" altLang="en-US" dirty="0"/>
                        <a:t>可综合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266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</a:rPr>
                        <a:t>TRADITION</a:t>
                      </a:r>
                      <a:endParaRPr lang="en-US" altLang="zh-C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使用“*”传统乘法器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041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</a:rPr>
                        <a:t>3-2_PIPE1</a:t>
                      </a:r>
                      <a:endParaRPr lang="en-US" altLang="zh-C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3-2</a:t>
                      </a:r>
                      <a:r>
                        <a:rPr lang="zh-CN" altLang="en-US" dirty="0"/>
                        <a:t>压缩后使用一级流水线加法器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51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</a:rPr>
                        <a:t>3-2_DELAY2</a:t>
                      </a:r>
                      <a:endParaRPr lang="en-US" altLang="zh-C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使用</a:t>
                      </a:r>
                      <a:r>
                        <a:rPr lang="en-US" altLang="zh-CN" b="1" dirty="0"/>
                        <a:t>DELAY2</a:t>
                      </a:r>
                      <a:r>
                        <a:rPr lang="zh-CN" altLang="en-US" b="1" dirty="0"/>
                        <a:t>架构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705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</a:rPr>
                        <a:t>VEDIC8</a:t>
                      </a:r>
                      <a:endParaRPr lang="en-US" altLang="zh-C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</a:rPr>
                        <a:t>VEDIC </a:t>
                      </a:r>
                      <a:r>
                        <a:rPr lang="zh-CN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八级流水线乘法器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755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3-2_PIPE2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3-2</a:t>
                      </a:r>
                      <a:r>
                        <a:rPr lang="zh-CN" altLang="en-US" dirty="0"/>
                        <a:t>压缩后使用二级流水线加法器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105088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EBAC1C99-641F-410B-86C2-644A16AD9EBD}"/>
              </a:ext>
            </a:extLst>
          </p:cNvPr>
          <p:cNvSpPr txBox="1"/>
          <p:nvPr/>
        </p:nvSpPr>
        <p:spPr>
          <a:xfrm>
            <a:off x="3121670" y="1607086"/>
            <a:ext cx="26632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表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1 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内置运算单元实现方法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F286AE-1AFD-4476-B2FC-3F375806809A}"/>
              </a:ext>
            </a:extLst>
          </p:cNvPr>
          <p:cNvSpPr txBox="1"/>
          <p:nvPr/>
        </p:nvSpPr>
        <p:spPr>
          <a:xfrm>
            <a:off x="3467207" y="3456579"/>
            <a:ext cx="18510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表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2 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流水线级数</a:t>
            </a:r>
          </a:p>
        </p:txBody>
      </p:sp>
    </p:spTree>
    <p:extLst>
      <p:ext uri="{BB962C8B-B14F-4D97-AF65-F5344CB8AC3E}">
        <p14:creationId xmlns:p14="http://schemas.microsoft.com/office/powerpoint/2010/main" val="77445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CA370-9658-4DD5-A0D4-646F5551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5350"/>
            <a:ext cx="10515600" cy="795342"/>
          </a:xfrm>
        </p:spPr>
        <p:txBody>
          <a:bodyPr/>
          <a:lstStyle/>
          <a:p>
            <a:r>
              <a:rPr lang="zh-CN" altLang="en-US" sz="32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特点</a:t>
            </a:r>
            <a:r>
              <a:rPr lang="en-US" altLang="zh-CN" sz="32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：纯</a:t>
            </a:r>
            <a:r>
              <a:rPr lang="en-US" altLang="zh-CN" sz="32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Verilog</a:t>
            </a:r>
            <a:r>
              <a:rPr lang="zh-CN" altLang="en-US" sz="32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描述，流水级数自适应</a:t>
            </a:r>
            <a:endParaRPr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71314AD0-D800-48C7-8363-D6D15FE39FE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47083"/>
                <a:ext cx="6995747" cy="3908422"/>
              </a:xfrm>
            </p:spPr>
            <p:txBody>
              <a:bodyPr/>
              <a:lstStyle/>
              <a:p>
                <a:pPr marL="0" indent="0">
                  <a:lnSpc>
                    <a:spcPts val="3400"/>
                  </a:lnSpc>
                  <a:buNone/>
                </a:pPr>
                <a:r>
                  <a:rPr lang="en-US" altLang="zh-CN" dirty="0"/>
                  <a:t>	</a:t>
                </a:r>
                <a:r>
                  <a:rPr lang="zh-CN" altLang="en-US" sz="2400" dirty="0"/>
                  <a:t>本设计使用纯</a:t>
                </a:r>
                <a:r>
                  <a:rPr lang="en-US" altLang="zh-CN" sz="2400" dirty="0"/>
                  <a:t>Verilog</a:t>
                </a:r>
                <a:r>
                  <a:rPr lang="zh-CN" altLang="en-US" sz="2400" dirty="0"/>
                  <a:t>进行编写，除了在</a:t>
                </a:r>
                <a:r>
                  <a:rPr lang="en-US" altLang="zh-CN" sz="2400" dirty="0"/>
                  <a:t>FPGA</a:t>
                </a:r>
                <a:r>
                  <a:rPr lang="zh-CN" altLang="en-US" sz="2400" dirty="0"/>
                  <a:t>顶层使用原语和标记外，其余代码皆可在其他平台综合，每个模块皆配有</a:t>
                </a:r>
                <a:r>
                  <a:rPr lang="en-US" altLang="zh-CN" sz="2400" dirty="0"/>
                  <a:t>testbench</a:t>
                </a:r>
                <a:r>
                  <a:rPr lang="zh-CN" altLang="en-US" sz="2400" dirty="0"/>
                  <a:t>文件，用于算法验证。乘法器和加法器单独写为一个文件，方便替换。对于不同的乘法器和加法器设计，只需知道其流水线级数就可以修改</a:t>
                </a:r>
                <a:r>
                  <a:rPr lang="en-US" altLang="zh-CN" sz="2400" dirty="0"/>
                  <a:t>parameter</a:t>
                </a:r>
                <a:r>
                  <a:rPr lang="zh-CN" altLang="en-US" sz="2400" dirty="0"/>
                  <a:t>进行替换。</a:t>
                </a:r>
                <a:endParaRPr lang="en-US" altLang="zh-CN" sz="2400" dirty="0"/>
              </a:p>
              <a:p>
                <a:pPr marL="0" indent="0">
                  <a:lnSpc>
                    <a:spcPts val="3400"/>
                  </a:lnSpc>
                  <a:buNone/>
                </a:pPr>
                <a:r>
                  <a:rPr lang="en-US" altLang="zh-CN" sz="2400" dirty="0"/>
                  <a:t>	</a:t>
                </a:r>
                <a:r>
                  <a:rPr lang="zh-CN" altLang="en-US" sz="2400" dirty="0"/>
                  <a:t>同时，时序控制器拥有宽松的</a:t>
                </a:r>
                <a:r>
                  <a:rPr lang="en-US" altLang="zh-CN" sz="2400" dirty="0"/>
                  <a:t>Latency</a:t>
                </a:r>
                <a:r>
                  <a:rPr lang="zh-CN" altLang="en-US" sz="2400" dirty="0"/>
                  <a:t>限制。只要满足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altLang="zh-CN" sz="2400" b="0" i="0" smtClean="0"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pt-BR" altLang="zh-CN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pt-BR" altLang="zh-CN" sz="240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pt-BR" altLang="zh-CN" sz="240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&lt;64</m:t>
                        </m:r>
                      </m:e>
                    </m:nary>
                  </m:oMath>
                </a14:m>
                <a:r>
                  <a:rPr lang="zh-CN" altLang="en-US" sz="2400" dirty="0"/>
                  <a:t>，就可对乘法器和加法器进行级数增加或减少。</a:t>
                </a:r>
              </a:p>
            </p:txBody>
          </p:sp>
        </mc:Choice>
        <mc:Fallback xmlns="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71314AD0-D800-48C7-8363-D6D15FE39FE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47083"/>
                <a:ext cx="6995747" cy="3908422"/>
              </a:xfrm>
              <a:blipFill>
                <a:blip r:embed="rId2"/>
                <a:stretch>
                  <a:fillRect l="-1395" t="-1092" r="-4185" b="-71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内容占位符 10">
            <a:extLst>
              <a:ext uri="{FF2B5EF4-FFF2-40B4-BE49-F238E27FC236}">
                <a16:creationId xmlns:a16="http://schemas.microsoft.com/office/drawing/2014/main" id="{E9C4C8FB-5B8E-4041-A9CB-F94C6EC246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087" y="1431355"/>
            <a:ext cx="2938716" cy="513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2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CA370-9658-4DD5-A0D4-646F5551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5350"/>
            <a:ext cx="10515600" cy="795342"/>
          </a:xfrm>
        </p:spPr>
        <p:txBody>
          <a:bodyPr/>
          <a:lstStyle/>
          <a:p>
            <a:r>
              <a:rPr lang="zh-CN" altLang="en-US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特点</a:t>
            </a:r>
            <a:r>
              <a:rPr lang="en-US" altLang="zh-CN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：高性能、低消耗</a:t>
            </a:r>
            <a:endParaRPr lang="zh-CN" altLang="en-US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表格 4">
                <a:extLst>
                  <a:ext uri="{FF2B5EF4-FFF2-40B4-BE49-F238E27FC236}">
                    <a16:creationId xmlns:a16="http://schemas.microsoft.com/office/drawing/2014/main" id="{9F1F98D0-9029-4111-A7E2-34A52D835CA5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718436488"/>
                  </p:ext>
                </p:extLst>
              </p:nvPr>
            </p:nvGraphicFramePr>
            <p:xfrm>
              <a:off x="453133" y="1743742"/>
              <a:ext cx="11285729" cy="193102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612247">
                      <a:extLst>
                        <a:ext uri="{9D8B030D-6E8A-4147-A177-3AD203B41FA5}">
                          <a16:colId xmlns:a16="http://schemas.microsoft.com/office/drawing/2014/main" val="3384070119"/>
                        </a:ext>
                      </a:extLst>
                    </a:gridCol>
                    <a:gridCol w="1612247">
                      <a:extLst>
                        <a:ext uri="{9D8B030D-6E8A-4147-A177-3AD203B41FA5}">
                          <a16:colId xmlns:a16="http://schemas.microsoft.com/office/drawing/2014/main" val="2316954228"/>
                        </a:ext>
                      </a:extLst>
                    </a:gridCol>
                    <a:gridCol w="1612247">
                      <a:extLst>
                        <a:ext uri="{9D8B030D-6E8A-4147-A177-3AD203B41FA5}">
                          <a16:colId xmlns:a16="http://schemas.microsoft.com/office/drawing/2014/main" val="1776145388"/>
                        </a:ext>
                      </a:extLst>
                    </a:gridCol>
                    <a:gridCol w="1612247">
                      <a:extLst>
                        <a:ext uri="{9D8B030D-6E8A-4147-A177-3AD203B41FA5}">
                          <a16:colId xmlns:a16="http://schemas.microsoft.com/office/drawing/2014/main" val="3076703428"/>
                        </a:ext>
                      </a:extLst>
                    </a:gridCol>
                    <a:gridCol w="1327477">
                      <a:extLst>
                        <a:ext uri="{9D8B030D-6E8A-4147-A177-3AD203B41FA5}">
                          <a16:colId xmlns:a16="http://schemas.microsoft.com/office/drawing/2014/main" val="1954431716"/>
                        </a:ext>
                      </a:extLst>
                    </a:gridCol>
                    <a:gridCol w="2224454">
                      <a:extLst>
                        <a:ext uri="{9D8B030D-6E8A-4147-A177-3AD203B41FA5}">
                          <a16:colId xmlns:a16="http://schemas.microsoft.com/office/drawing/2014/main" val="11149081"/>
                        </a:ext>
                      </a:extLst>
                    </a:gridCol>
                    <a:gridCol w="1284810">
                      <a:extLst>
                        <a:ext uri="{9D8B030D-6E8A-4147-A177-3AD203B41FA5}">
                          <a16:colId xmlns:a16="http://schemas.microsoft.com/office/drawing/2014/main" val="491655645"/>
                        </a:ext>
                      </a:extLst>
                    </a:gridCol>
                  </a:tblGrid>
                  <a:tr h="64547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Method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Pipeline cycles example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PE cycles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SUB maximum cycles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Total cycles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LUT/FF/DSP/</a:t>
                          </a:r>
                        </a:p>
                        <a:p>
                          <a:pPr algn="ctr"/>
                          <a:r>
                            <a:rPr lang="en-US" altLang="zh-CN" dirty="0"/>
                            <a:t>ASIC GATE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RAM(Kbit)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5712759"/>
                      </a:ext>
                    </a:extLst>
                  </a:tr>
                  <a:tr h="64547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/>
                            <a:t>NONE </a:t>
                          </a:r>
                          <a:r>
                            <a:rPr lang="en-US" altLang="zh-CN" sz="1800" b="0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3-2_DELAY2</a:t>
                          </a:r>
                          <a:endParaRPr lang="en-US" altLang="zh-CN" sz="1800" b="0" kern="1200" dirty="0">
                            <a:solidFill>
                              <a:schemeClr val="dk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1088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32+32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>
                              <a:solidFill>
                                <a:srgbClr val="FF0000"/>
                              </a:solidFill>
                            </a:rPr>
                            <a:t>1185</a:t>
                          </a:r>
                          <a:endParaRPr lang="zh-CN" altLang="en-US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5859/8432/164</a:t>
                          </a:r>
                        </a:p>
                        <a:p>
                          <a:pPr algn="ctr"/>
                          <a:r>
                            <a:rPr lang="en-US" altLang="zh-CN" b="1" dirty="0">
                              <a:solidFill>
                                <a:srgbClr val="FF0000"/>
                              </a:solidFill>
                            </a:rPr>
                            <a:t>141552</a:t>
                          </a:r>
                          <a:endParaRPr lang="zh-CN" altLang="en-US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/>
                            <a:t>16</a:t>
                          </a:r>
                          <a:endParaRPr lang="zh-CN" altLang="en-US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3373742"/>
                      </a:ext>
                    </a:extLst>
                  </a:tr>
                  <a:tr h="37396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b="0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3-2_DELAY2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kern="100" dirty="0">
                              <a:solidFill>
                                <a:schemeClr val="tx1"/>
                              </a:solidFill>
                              <a:cs typeface="Times New Roman" panose="02020603050405020304" pitchFamily="18" charset="0"/>
                            </a:rPr>
                            <a:t>1088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1800" kern="1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zh-CN" dirty="0"/>
                            <a:t>2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32+64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>
                              <a:solidFill>
                                <a:srgbClr val="FF0000"/>
                              </a:solidFill>
                            </a:rPr>
                            <a:t>2293</a:t>
                          </a:r>
                          <a:endParaRPr lang="zh-CN" altLang="en-US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5898/8486/164</a:t>
                          </a:r>
                        </a:p>
                        <a:p>
                          <a:pPr algn="ctr"/>
                          <a:r>
                            <a:rPr lang="en-US" altLang="zh-CN" b="1" dirty="0">
                              <a:solidFill>
                                <a:srgbClr val="FF0000"/>
                              </a:solidFill>
                            </a:rPr>
                            <a:t>147216</a:t>
                          </a:r>
                          <a:endParaRPr lang="zh-CN" altLang="en-US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/>
                            <a:t>16</a:t>
                          </a:r>
                          <a:endParaRPr lang="zh-CN" altLang="en-US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799139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表格 4">
                <a:extLst>
                  <a:ext uri="{FF2B5EF4-FFF2-40B4-BE49-F238E27FC236}">
                    <a16:creationId xmlns:a16="http://schemas.microsoft.com/office/drawing/2014/main" id="{9F1F98D0-9029-4111-A7E2-34A52D835CA5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718436488"/>
                  </p:ext>
                </p:extLst>
              </p:nvPr>
            </p:nvGraphicFramePr>
            <p:xfrm>
              <a:off x="453133" y="1743742"/>
              <a:ext cx="11285729" cy="193102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612247">
                      <a:extLst>
                        <a:ext uri="{9D8B030D-6E8A-4147-A177-3AD203B41FA5}">
                          <a16:colId xmlns:a16="http://schemas.microsoft.com/office/drawing/2014/main" val="3384070119"/>
                        </a:ext>
                      </a:extLst>
                    </a:gridCol>
                    <a:gridCol w="1612247">
                      <a:extLst>
                        <a:ext uri="{9D8B030D-6E8A-4147-A177-3AD203B41FA5}">
                          <a16:colId xmlns:a16="http://schemas.microsoft.com/office/drawing/2014/main" val="2316954228"/>
                        </a:ext>
                      </a:extLst>
                    </a:gridCol>
                    <a:gridCol w="1612247">
                      <a:extLst>
                        <a:ext uri="{9D8B030D-6E8A-4147-A177-3AD203B41FA5}">
                          <a16:colId xmlns:a16="http://schemas.microsoft.com/office/drawing/2014/main" val="1776145388"/>
                        </a:ext>
                      </a:extLst>
                    </a:gridCol>
                    <a:gridCol w="1612247">
                      <a:extLst>
                        <a:ext uri="{9D8B030D-6E8A-4147-A177-3AD203B41FA5}">
                          <a16:colId xmlns:a16="http://schemas.microsoft.com/office/drawing/2014/main" val="3076703428"/>
                        </a:ext>
                      </a:extLst>
                    </a:gridCol>
                    <a:gridCol w="1327477">
                      <a:extLst>
                        <a:ext uri="{9D8B030D-6E8A-4147-A177-3AD203B41FA5}">
                          <a16:colId xmlns:a16="http://schemas.microsoft.com/office/drawing/2014/main" val="1954431716"/>
                        </a:ext>
                      </a:extLst>
                    </a:gridCol>
                    <a:gridCol w="2224454">
                      <a:extLst>
                        <a:ext uri="{9D8B030D-6E8A-4147-A177-3AD203B41FA5}">
                          <a16:colId xmlns:a16="http://schemas.microsoft.com/office/drawing/2014/main" val="11149081"/>
                        </a:ext>
                      </a:extLst>
                    </a:gridCol>
                    <a:gridCol w="1284810">
                      <a:extLst>
                        <a:ext uri="{9D8B030D-6E8A-4147-A177-3AD203B41FA5}">
                          <a16:colId xmlns:a16="http://schemas.microsoft.com/office/drawing/2014/main" val="491655645"/>
                        </a:ext>
                      </a:extLst>
                    </a:gridCol>
                  </a:tblGrid>
                  <a:tr h="64547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Method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Pipeline cycles example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PE cycles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SUB maximum cycles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Total cycles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LUT/FF/DSP/</a:t>
                          </a:r>
                        </a:p>
                        <a:p>
                          <a:pPr algn="ctr"/>
                          <a:r>
                            <a:rPr lang="en-US" altLang="zh-CN" dirty="0"/>
                            <a:t>ASIC GATE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RAM(Kbit)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5712759"/>
                      </a:ext>
                    </a:extLst>
                  </a:tr>
                  <a:tr h="64547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/>
                            <a:t>NONE </a:t>
                          </a:r>
                          <a:r>
                            <a:rPr lang="en-US" altLang="zh-CN" sz="1800" b="0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3-2_DELAY2</a:t>
                          </a:r>
                          <a:endParaRPr lang="en-US" altLang="zh-CN" sz="1800" b="0" kern="1200" dirty="0">
                            <a:solidFill>
                              <a:schemeClr val="dk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1088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32+32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>
                              <a:solidFill>
                                <a:srgbClr val="FF0000"/>
                              </a:solidFill>
                            </a:rPr>
                            <a:t>1185</a:t>
                          </a:r>
                          <a:endParaRPr lang="zh-CN" altLang="en-US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5859/8432/164</a:t>
                          </a:r>
                        </a:p>
                        <a:p>
                          <a:pPr algn="ctr"/>
                          <a:r>
                            <a:rPr lang="en-US" altLang="zh-CN" b="1" dirty="0">
                              <a:solidFill>
                                <a:srgbClr val="FF0000"/>
                              </a:solidFill>
                            </a:rPr>
                            <a:t>141552</a:t>
                          </a:r>
                          <a:endParaRPr lang="zh-CN" altLang="en-US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/>
                            <a:t>16</a:t>
                          </a:r>
                          <a:endParaRPr lang="zh-CN" altLang="en-US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3373742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b="0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3-2_DELAY2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206667" r="-400755" b="-1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32+64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>
                              <a:solidFill>
                                <a:srgbClr val="FF0000"/>
                              </a:solidFill>
                            </a:rPr>
                            <a:t>2293</a:t>
                          </a:r>
                          <a:endParaRPr lang="zh-CN" altLang="en-US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5898/8486/164</a:t>
                          </a:r>
                        </a:p>
                        <a:p>
                          <a:pPr algn="ctr"/>
                          <a:r>
                            <a:rPr lang="en-US" altLang="zh-CN" b="1" dirty="0">
                              <a:solidFill>
                                <a:srgbClr val="FF0000"/>
                              </a:solidFill>
                            </a:rPr>
                            <a:t>147216</a:t>
                          </a:r>
                          <a:endParaRPr lang="zh-CN" altLang="en-US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/>
                            <a:t>16</a:t>
                          </a:r>
                          <a:endParaRPr lang="zh-CN" altLang="en-US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47991393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BE502645-742C-461E-928D-612DF702AF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737835"/>
              </p:ext>
            </p:extLst>
          </p:nvPr>
        </p:nvGraphicFramePr>
        <p:xfrm>
          <a:off x="1297558" y="5170464"/>
          <a:ext cx="4865486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32743">
                  <a:extLst>
                    <a:ext uri="{9D8B030D-6E8A-4147-A177-3AD203B41FA5}">
                      <a16:colId xmlns:a16="http://schemas.microsoft.com/office/drawing/2014/main" val="1240213027"/>
                    </a:ext>
                  </a:extLst>
                </a:gridCol>
                <a:gridCol w="2432743">
                  <a:extLst>
                    <a:ext uri="{9D8B030D-6E8A-4147-A177-3AD203B41FA5}">
                      <a16:colId xmlns:a16="http://schemas.microsoft.com/office/drawing/2014/main" val="25848105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Method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Times per second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734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NONE </a:t>
                      </a: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</a:rPr>
                        <a:t>3-2_DELAY2</a:t>
                      </a:r>
                      <a:endParaRPr lang="en-US" altLang="zh-C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156118@185MHz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532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</a:rPr>
                        <a:t>3-2_DELAY2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132577@304MHz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10226"/>
                  </a:ext>
                </a:extLst>
              </a:tr>
            </a:tbl>
          </a:graphicData>
        </a:graphic>
      </p:graphicFrame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EF87DF4C-2FC6-480A-B059-3C3ECE96BF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022206"/>
              </p:ext>
            </p:extLst>
          </p:nvPr>
        </p:nvGraphicFramePr>
        <p:xfrm>
          <a:off x="1297557" y="4000221"/>
          <a:ext cx="9739896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34974">
                  <a:extLst>
                    <a:ext uri="{9D8B030D-6E8A-4147-A177-3AD203B41FA5}">
                      <a16:colId xmlns:a16="http://schemas.microsoft.com/office/drawing/2014/main" val="4151479648"/>
                    </a:ext>
                  </a:extLst>
                </a:gridCol>
                <a:gridCol w="2434974">
                  <a:extLst>
                    <a:ext uri="{9D8B030D-6E8A-4147-A177-3AD203B41FA5}">
                      <a16:colId xmlns:a16="http://schemas.microsoft.com/office/drawing/2014/main" val="3071101857"/>
                    </a:ext>
                  </a:extLst>
                </a:gridCol>
                <a:gridCol w="2434974">
                  <a:extLst>
                    <a:ext uri="{9D8B030D-6E8A-4147-A177-3AD203B41FA5}">
                      <a16:colId xmlns:a16="http://schemas.microsoft.com/office/drawing/2014/main" val="3748922684"/>
                    </a:ext>
                  </a:extLst>
                </a:gridCol>
                <a:gridCol w="2434974">
                  <a:extLst>
                    <a:ext uri="{9D8B030D-6E8A-4147-A177-3AD203B41FA5}">
                      <a16:colId xmlns:a16="http://schemas.microsoft.com/office/drawing/2014/main" val="8326699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Device@304MHz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Dynamic power(W)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Device static power (W)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Total On-Chip power(W)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8662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xc7k325tffg900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0.387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0.163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0.55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891923"/>
                  </a:ext>
                </a:extLst>
              </a:tr>
            </a:tbl>
          </a:graphicData>
        </a:graphic>
      </p:graphicFrame>
      <p:pic>
        <p:nvPicPr>
          <p:cNvPr id="9" name="图片 8">
            <a:extLst>
              <a:ext uri="{FF2B5EF4-FFF2-40B4-BE49-F238E27FC236}">
                <a16:creationId xmlns:a16="http://schemas.microsoft.com/office/drawing/2014/main" id="{D8A9C3EA-D193-4461-956D-F032D31970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76" t="7589" r="1180" b="24097"/>
          <a:stretch/>
        </p:blipFill>
        <p:spPr>
          <a:xfrm>
            <a:off x="7427615" y="4817815"/>
            <a:ext cx="2801920" cy="181781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570833E-7986-44C6-B61A-CEBA7B828FF9}"/>
              </a:ext>
            </a:extLst>
          </p:cNvPr>
          <p:cNvSpPr txBox="1"/>
          <p:nvPr/>
        </p:nvSpPr>
        <p:spPr>
          <a:xfrm>
            <a:off x="4764382" y="3661667"/>
            <a:ext cx="26632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表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1 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运算周期与资源评估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C626ABC-863D-411E-A8F0-A2099BD8ABF7}"/>
              </a:ext>
            </a:extLst>
          </p:cNvPr>
          <p:cNvSpPr txBox="1"/>
          <p:nvPr/>
        </p:nvSpPr>
        <p:spPr>
          <a:xfrm>
            <a:off x="4764382" y="4728806"/>
            <a:ext cx="26632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表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2 </a:t>
            </a:r>
            <a:r>
              <a:rPr lang="en-US" altLang="zh-CN" sz="1600" dirty="0" err="1">
                <a:latin typeface="黑体" panose="02010609060101010101" pitchFamily="49" charset="-122"/>
                <a:ea typeface="黑体" panose="02010609060101010101" pitchFamily="49" charset="-122"/>
              </a:rPr>
              <a:t>Vivado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功耗估算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1A12A86-0D0F-4226-BDFE-D9BF30676E7F}"/>
              </a:ext>
            </a:extLst>
          </p:cNvPr>
          <p:cNvSpPr txBox="1"/>
          <p:nvPr/>
        </p:nvSpPr>
        <p:spPr>
          <a:xfrm>
            <a:off x="2398684" y="6297080"/>
            <a:ext cx="26632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表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3 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单位时间计算个数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0A4BBA6-D504-4F4E-80E8-67E9A2A91611}"/>
              </a:ext>
            </a:extLst>
          </p:cNvPr>
          <p:cNvSpPr txBox="1"/>
          <p:nvPr/>
        </p:nvSpPr>
        <p:spPr>
          <a:xfrm>
            <a:off x="7725150" y="6581001"/>
            <a:ext cx="26632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图</a:t>
            </a:r>
            <a:r>
              <a:rPr lang="en-US" altLang="zh-CN" sz="1200" dirty="0">
                <a:latin typeface="黑体" panose="02010609060101010101" pitchFamily="49" charset="-122"/>
                <a:ea typeface="黑体" panose="02010609060101010101" pitchFamily="49" charset="-122"/>
              </a:rPr>
              <a:t>1 </a:t>
            </a:r>
            <a:r>
              <a:rPr lang="en-US" altLang="zh-CN" sz="1200" dirty="0" err="1">
                <a:latin typeface="黑体" panose="02010609060101010101" pitchFamily="49" charset="-122"/>
                <a:ea typeface="黑体" panose="02010609060101010101" pitchFamily="49" charset="-122"/>
              </a:rPr>
              <a:t>Vivado</a:t>
            </a:r>
            <a:r>
              <a:rPr lang="en-US" altLang="zh-CN" sz="12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功耗估算结果</a:t>
            </a:r>
            <a:r>
              <a:rPr lang="en-US" altLang="zh-CN" sz="1200" dirty="0">
                <a:latin typeface="黑体" panose="02010609060101010101" pitchFamily="49" charset="-122"/>
                <a:ea typeface="黑体" panose="02010609060101010101" pitchFamily="49" charset="-122"/>
              </a:rPr>
              <a:t>@304MHz</a:t>
            </a:r>
            <a:endParaRPr lang="zh-CN" altLang="en-US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C378C4E2-4361-4F1E-8425-AA636F0195CB}"/>
              </a:ext>
            </a:extLst>
          </p:cNvPr>
          <p:cNvCxnSpPr>
            <a:cxnSpLocks/>
          </p:cNvCxnSpPr>
          <p:nvPr/>
        </p:nvCxnSpPr>
        <p:spPr>
          <a:xfrm flipH="1">
            <a:off x="9864436" y="1541731"/>
            <a:ext cx="609600" cy="678527"/>
          </a:xfrm>
          <a:prstGeom prst="straightConnector1">
            <a:avLst/>
          </a:prstGeom>
          <a:ln w="762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00FB8CA-3A5F-42DC-9C9E-0D34100C50F6}"/>
                  </a:ext>
                </a:extLst>
              </p:cNvPr>
              <p:cNvSpPr txBox="1"/>
              <p:nvPr/>
            </p:nvSpPr>
            <p:spPr>
              <a:xfrm>
                <a:off x="8654387" y="1164743"/>
                <a:ext cx="34679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15 </m:t>
                      </m:r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𝐴𝑆𝐼𝐶</m:t>
                      </m:r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𝐺𝐴𝑇𝐸</m:t>
                      </m:r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 ≈</m:t>
                      </m:r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𝐿𝑈𝑇</m:t>
                      </m:r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 ×1.6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00FB8CA-3A5F-42DC-9C9E-0D34100C50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4387" y="1164743"/>
                <a:ext cx="3467992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238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CA370-9658-4DD5-A0D4-646F5551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5350"/>
            <a:ext cx="10515600" cy="795342"/>
          </a:xfrm>
        </p:spPr>
        <p:txBody>
          <a:bodyPr/>
          <a:lstStyle/>
          <a:p>
            <a:r>
              <a:rPr lang="zh-CN" altLang="en-US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特点</a:t>
            </a:r>
            <a:r>
              <a:rPr lang="en-US" altLang="zh-CN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：完整的验证方法</a:t>
            </a:r>
            <a:endParaRPr lang="zh-CN" altLang="en-US" sz="3600" dirty="0"/>
          </a:p>
        </p:txBody>
      </p:sp>
      <p:pic>
        <p:nvPicPr>
          <p:cNvPr id="6" name="内容占位符 10">
            <a:extLst>
              <a:ext uri="{FF2B5EF4-FFF2-40B4-BE49-F238E27FC236}">
                <a16:creationId xmlns:a16="http://schemas.microsoft.com/office/drawing/2014/main" id="{3AB960B2-D9A4-44B2-902F-4F286BBDD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78" y="614377"/>
            <a:ext cx="3536206" cy="6184900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F9D0F93-E05A-4FEA-B8AC-D3F8B7B53128}"/>
              </a:ext>
            </a:extLst>
          </p:cNvPr>
          <p:cNvSpPr txBox="1"/>
          <p:nvPr/>
        </p:nvSpPr>
        <p:spPr>
          <a:xfrm>
            <a:off x="10127434" y="4317302"/>
            <a:ext cx="2145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Process element(PE)</a:t>
            </a:r>
            <a:endParaRPr lang="zh-CN" altLang="en-US" dirty="0"/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3815FBC9-6FBD-49CC-85F9-0A2561AF23F5}"/>
              </a:ext>
            </a:extLst>
          </p:cNvPr>
          <p:cNvSpPr txBox="1">
            <a:spLocks/>
          </p:cNvSpPr>
          <p:nvPr/>
        </p:nvSpPr>
        <p:spPr>
          <a:xfrm>
            <a:off x="807834" y="1766047"/>
            <a:ext cx="4438422" cy="49036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	</a:t>
            </a:r>
            <a:r>
              <a:rPr lang="zh-CN" altLang="en-US" sz="2400" dirty="0"/>
              <a:t>本设计使用</a:t>
            </a:r>
            <a:r>
              <a:rPr lang="en-US" altLang="zh-CN" sz="2400" dirty="0" err="1"/>
              <a:t>Modelsim</a:t>
            </a:r>
            <a:r>
              <a:rPr lang="zh-CN" altLang="en-US" sz="2400" dirty="0"/>
              <a:t>或开源仿真器</a:t>
            </a:r>
            <a:r>
              <a:rPr lang="en-US" altLang="zh-CN" sz="2400" dirty="0" err="1"/>
              <a:t>iverilog</a:t>
            </a:r>
            <a:r>
              <a:rPr lang="zh-CN" altLang="en-US" sz="2400" dirty="0"/>
              <a:t>对算法进行仿真。顶层仿真文件</a:t>
            </a:r>
            <a:r>
              <a:rPr lang="en-US" altLang="zh-CN" sz="2400" i="1" dirty="0" err="1"/>
              <a:t>mmp_iddmm_sp_tb.v</a:t>
            </a:r>
            <a:r>
              <a:rPr lang="zh-CN" altLang="en-US" sz="2400" dirty="0"/>
              <a:t>通过</a:t>
            </a:r>
            <a:r>
              <a:rPr lang="zh-CN" altLang="en-US" sz="2400" b="1" dirty="0"/>
              <a:t>随机取参</a:t>
            </a:r>
            <a:r>
              <a:rPr lang="zh-CN" altLang="en-US" sz="2400" dirty="0"/>
              <a:t>，输入</a:t>
            </a:r>
            <a:r>
              <a:rPr lang="en-US" altLang="zh-CN" sz="2400" dirty="0"/>
              <a:t>IDDMM</a:t>
            </a:r>
            <a:r>
              <a:rPr lang="zh-CN" altLang="en-US" sz="2400" dirty="0"/>
              <a:t>模块，结果与蒙哥马利基</a:t>
            </a:r>
            <a:r>
              <a:rPr lang="en-US" altLang="zh-CN" sz="2400" dirty="0"/>
              <a:t>2</a:t>
            </a:r>
            <a:r>
              <a:rPr lang="zh-CN" altLang="en-US" sz="2400" dirty="0"/>
              <a:t>算法进行对比，用以验证一致性。目前，已经验证超过</a:t>
            </a:r>
            <a:r>
              <a:rPr lang="en-US" altLang="zh-CN" sz="2400" dirty="0"/>
              <a:t>15</a:t>
            </a:r>
            <a:r>
              <a:rPr lang="zh-CN" altLang="en-US" sz="2400" dirty="0"/>
              <a:t>万次，其中包括临界取值。</a:t>
            </a:r>
            <a:endParaRPr lang="en-US" altLang="zh-CN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/>
              <a:t>	</a:t>
            </a:r>
            <a:r>
              <a:rPr lang="zh-CN" altLang="en-US" sz="2400" dirty="0"/>
              <a:t>同时本设计包含一个</a:t>
            </a:r>
            <a:r>
              <a:rPr lang="en-US" altLang="zh-CN" sz="2400" dirty="0"/>
              <a:t>Python</a:t>
            </a:r>
            <a:r>
              <a:rPr lang="zh-CN" altLang="en-US" sz="2400" dirty="0"/>
              <a:t>编写的等效算法：</a:t>
            </a:r>
            <a:r>
              <a:rPr lang="en-US" altLang="zh-CN" sz="2400" i="1" dirty="0" err="1"/>
              <a:t>mont_iddmm</a:t>
            </a:r>
            <a:r>
              <a:rPr lang="en-US" altLang="zh-CN" sz="2400" i="1" dirty="0"/>
              <a:t>()</a:t>
            </a:r>
            <a:r>
              <a:rPr lang="zh-CN" altLang="en-US" sz="2400" i="1" dirty="0"/>
              <a:t> </a:t>
            </a:r>
            <a:r>
              <a:rPr lang="zh-CN" altLang="en-US" sz="2400" dirty="0"/>
              <a:t>，通过限制位宽等操作，保证与</a:t>
            </a:r>
            <a:r>
              <a:rPr lang="en-US" altLang="zh-CN" sz="2400" i="1" dirty="0"/>
              <a:t>Process Element</a:t>
            </a:r>
            <a:r>
              <a:rPr lang="zh-CN" altLang="en-US" sz="2400" dirty="0"/>
              <a:t>完全等效。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998E8CD-0262-4623-B922-2090E24791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1" t="16150" r="86591" b="44394"/>
          <a:stretch/>
        </p:blipFill>
        <p:spPr>
          <a:xfrm>
            <a:off x="5456539" y="2568147"/>
            <a:ext cx="2581071" cy="2714969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9FDC6E0-3EE3-466A-ABAD-48A3C34D65A5}"/>
              </a:ext>
            </a:extLst>
          </p:cNvPr>
          <p:cNvSpPr txBox="1"/>
          <p:nvPr/>
        </p:nvSpPr>
        <p:spPr>
          <a:xfrm>
            <a:off x="5639950" y="5361011"/>
            <a:ext cx="2145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图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部分文件结构</a:t>
            </a:r>
          </a:p>
        </p:txBody>
      </p:sp>
    </p:spTree>
    <p:extLst>
      <p:ext uri="{BB962C8B-B14F-4D97-AF65-F5344CB8AC3E}">
        <p14:creationId xmlns:p14="http://schemas.microsoft.com/office/powerpoint/2010/main" val="251752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8BA23-2A38-43F7-B9E4-91D7E6025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273"/>
            <a:ext cx="10515600" cy="859419"/>
          </a:xfrm>
        </p:spPr>
        <p:txBody>
          <a:bodyPr/>
          <a:lstStyle/>
          <a:p>
            <a:r>
              <a:rPr lang="zh-CN" altLang="en-US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特点</a:t>
            </a:r>
            <a:r>
              <a:rPr lang="en-US" altLang="zh-CN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en-US" sz="36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：易用的接口</a:t>
            </a:r>
            <a:endParaRPr lang="zh-CN" altLang="en-US" sz="3600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C2F2CAC8-C430-43B5-B2B1-70E2B90F70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80077"/>
            <a:ext cx="10557192" cy="3222019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C9314AD-8EC0-49EE-AC61-1651024139F8}"/>
              </a:ext>
            </a:extLst>
          </p:cNvPr>
          <p:cNvSpPr txBox="1"/>
          <p:nvPr/>
        </p:nvSpPr>
        <p:spPr>
          <a:xfrm>
            <a:off x="551873" y="5952913"/>
            <a:ext cx="838228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易用的请求响应接口，方便对接处理器接口或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FIFO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2F6829-8399-414D-9241-4FE06118A9AA}"/>
              </a:ext>
            </a:extLst>
          </p:cNvPr>
          <p:cNvSpPr txBox="1"/>
          <p:nvPr/>
        </p:nvSpPr>
        <p:spPr>
          <a:xfrm>
            <a:off x="9494468" y="1152278"/>
            <a:ext cx="2145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单次运算波形图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5AA15A5-3E2F-4EF1-A319-DC1FA95134BA}"/>
              </a:ext>
            </a:extLst>
          </p:cNvPr>
          <p:cNvSpPr/>
          <p:nvPr/>
        </p:nvSpPr>
        <p:spPr>
          <a:xfrm>
            <a:off x="838200" y="4424064"/>
            <a:ext cx="935182" cy="589801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B0C3759-AF31-4C5F-ACA0-9B243D9A1C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l="9223" t="52074" r="47018" b="39919"/>
          <a:stretch/>
        </p:blipFill>
        <p:spPr>
          <a:xfrm>
            <a:off x="490234" y="5289984"/>
            <a:ext cx="10638878" cy="597271"/>
          </a:xfrm>
          <a:prstGeom prst="rect">
            <a:avLst/>
          </a:prstGeom>
        </p:spPr>
      </p:pic>
      <p:sp>
        <p:nvSpPr>
          <p:cNvPr id="17" name="右大括号 16">
            <a:extLst>
              <a:ext uri="{FF2B5EF4-FFF2-40B4-BE49-F238E27FC236}">
                <a16:creationId xmlns:a16="http://schemas.microsoft.com/office/drawing/2014/main" id="{51E8E038-6912-44FB-B083-1719C64D0B2A}"/>
              </a:ext>
            </a:extLst>
          </p:cNvPr>
          <p:cNvSpPr/>
          <p:nvPr/>
        </p:nvSpPr>
        <p:spPr>
          <a:xfrm rot="16200000">
            <a:off x="6247210" y="391067"/>
            <a:ext cx="388028" cy="9335683"/>
          </a:xfrm>
          <a:prstGeom prst="rightBrace">
            <a:avLst>
              <a:gd name="adj1" fmla="val 8333"/>
              <a:gd name="adj2" fmla="val 95229"/>
            </a:avLst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294ABE39-1EE5-4D55-8262-0C486FE1E1AC}"/>
              </a:ext>
            </a:extLst>
          </p:cNvPr>
          <p:cNvCxnSpPr>
            <a:cxnSpLocks/>
          </p:cNvCxnSpPr>
          <p:nvPr/>
        </p:nvCxnSpPr>
        <p:spPr>
          <a:xfrm flipH="1">
            <a:off x="3389745" y="4566572"/>
            <a:ext cx="1117600" cy="114150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1522CB19-1BD7-4C1E-AE58-938E4D679328}"/>
              </a:ext>
            </a:extLst>
          </p:cNvPr>
          <p:cNvSpPr txBox="1"/>
          <p:nvPr/>
        </p:nvSpPr>
        <p:spPr>
          <a:xfrm>
            <a:off x="4280352" y="4180927"/>
            <a:ext cx="914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低字先</a:t>
            </a:r>
          </a:p>
        </p:txBody>
      </p:sp>
    </p:spTree>
    <p:extLst>
      <p:ext uri="{BB962C8B-B14F-4D97-AF65-F5344CB8AC3E}">
        <p14:creationId xmlns:p14="http://schemas.microsoft.com/office/powerpoint/2010/main" val="1343277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8BA23-2A38-43F7-B9E4-91D7E6025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273"/>
            <a:ext cx="10515600" cy="859419"/>
          </a:xfrm>
        </p:spPr>
        <p:txBody>
          <a:bodyPr/>
          <a:lstStyle/>
          <a:p>
            <a:r>
              <a:rPr lang="en-US" altLang="zh-CN" sz="40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IDDMM-MMP-DELAY2</a:t>
            </a:r>
            <a:r>
              <a:rPr lang="zh-CN" altLang="en-US" sz="40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结构综合布线结果</a:t>
            </a:r>
            <a:endParaRPr lang="zh-CN" altLang="en-US" sz="4000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3C7E95C8-2AB4-4C88-89B4-5EF0C497CA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592" y="2160797"/>
            <a:ext cx="3535154" cy="308393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4F37473-C5A0-4484-9D67-782771401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352" y="2160797"/>
            <a:ext cx="1896318" cy="328847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4B941C5-A7B2-4E90-BC5D-6877AC3504FF}"/>
              </a:ext>
            </a:extLst>
          </p:cNvPr>
          <p:cNvSpPr txBox="1"/>
          <p:nvPr/>
        </p:nvSpPr>
        <p:spPr>
          <a:xfrm>
            <a:off x="2624190" y="5750104"/>
            <a:ext cx="10597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顶层框图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3A6F8EC-CDCE-4BF2-B9F8-4772D6EC2B94}"/>
              </a:ext>
            </a:extLst>
          </p:cNvPr>
          <p:cNvSpPr txBox="1"/>
          <p:nvPr/>
        </p:nvSpPr>
        <p:spPr>
          <a:xfrm>
            <a:off x="7043985" y="5750104"/>
            <a:ext cx="2145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FPGA implement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结果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13A5430-7A68-4ED5-93EA-17B566321D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726" y="2827716"/>
            <a:ext cx="8202170" cy="157184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9FCB2C5-1CB9-4193-A8BA-672AF22C8C0C}"/>
              </a:ext>
            </a:extLst>
          </p:cNvPr>
          <p:cNvSpPr txBox="1"/>
          <p:nvPr/>
        </p:nvSpPr>
        <p:spPr>
          <a:xfrm>
            <a:off x="4567376" y="4482971"/>
            <a:ext cx="30572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304MHz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时建立和保持时间裕量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07A8768-1927-4AC7-88C6-8028506D25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44" t="5755" r="56181" b="18144"/>
          <a:stretch/>
        </p:blipFill>
        <p:spPr>
          <a:xfrm>
            <a:off x="917330" y="1479677"/>
            <a:ext cx="6004895" cy="506614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CEB2BCD-4B79-45C1-A246-567FF045EF0B}"/>
              </a:ext>
            </a:extLst>
          </p:cNvPr>
          <p:cNvSpPr txBox="1"/>
          <p:nvPr/>
        </p:nvSpPr>
        <p:spPr>
          <a:xfrm>
            <a:off x="3365779" y="651667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仿真过程</a:t>
            </a:r>
          </a:p>
        </p:txBody>
      </p:sp>
    </p:spTree>
    <p:extLst>
      <p:ext uri="{BB962C8B-B14F-4D97-AF65-F5344CB8AC3E}">
        <p14:creationId xmlns:p14="http://schemas.microsoft.com/office/powerpoint/2010/main" val="248761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29000" decel="21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81481E-6 L -0.17188 0.005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94" y="25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27000" decel="27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1.11111E-6 L -0.19441 -0.008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27" y="-44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7" grpId="0"/>
      <p:bldP spid="7" grpId="1"/>
      <p:bldP spid="10" grpId="0"/>
      <p:bldP spid="10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2">
            <a:extLst>
              <a:ext uri="{FF2B5EF4-FFF2-40B4-BE49-F238E27FC236}">
                <a16:creationId xmlns:a16="http://schemas.microsoft.com/office/drawing/2014/main" id="{D9DA3CA4-9B41-40F6-9FF9-4C86D5D1FF4B}"/>
              </a:ext>
            </a:extLst>
          </p:cNvPr>
          <p:cNvSpPr txBox="1">
            <a:spLocks/>
          </p:cNvSpPr>
          <p:nvPr/>
        </p:nvSpPr>
        <p:spPr>
          <a:xfrm>
            <a:off x="893885" y="1758463"/>
            <a:ext cx="10668000" cy="2198076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00" b="1" dirty="0">
                <a:solidFill>
                  <a:srgbClr val="333333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IDDMM-MMP</a:t>
            </a:r>
            <a:r>
              <a:rPr lang="zh-CN" altLang="en-US" sz="4000" b="1" dirty="0">
                <a:solidFill>
                  <a:srgbClr val="333333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高性能蒙哥马利域模乘算法</a:t>
            </a:r>
            <a:br>
              <a:rPr lang="en-US" altLang="zh-CN" sz="4000" b="1" dirty="0">
                <a:solidFill>
                  <a:srgbClr val="333333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sz="4000" b="1" dirty="0">
                <a:solidFill>
                  <a:srgbClr val="333333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硬件实现 </a:t>
            </a:r>
            <a:endParaRPr lang="en-US" altLang="zh-CN" sz="4000" b="1" dirty="0">
              <a:solidFill>
                <a:srgbClr val="333333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/>
            <a:r>
              <a:rPr lang="en-US" altLang="zh-CN" sz="4000" b="1" dirty="0">
                <a:solidFill>
                  <a:srgbClr val="333333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THE END THANKS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0D93E43-6EC0-4EC8-A2E0-0ED99C9BB9D7}"/>
              </a:ext>
            </a:extLst>
          </p:cNvPr>
          <p:cNvSpPr txBox="1"/>
          <p:nvPr/>
        </p:nvSpPr>
        <p:spPr>
          <a:xfrm>
            <a:off x="4043944" y="4420577"/>
            <a:ext cx="48538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atin typeface="仿宋" panose="02010609060101010101" pitchFamily="49" charset="-122"/>
                <a:ea typeface="仿宋" panose="02010609060101010101" pitchFamily="49" charset="-122"/>
              </a:rPr>
              <a:t>2020</a:t>
            </a:r>
            <a:r>
              <a:rPr lang="zh-CN" altLang="en-US" sz="2800" b="1" dirty="0">
                <a:latin typeface="仿宋" panose="02010609060101010101" pitchFamily="49" charset="-122"/>
                <a:ea typeface="仿宋" panose="02010609060101010101" pitchFamily="49" charset="-122"/>
              </a:rPr>
              <a:t>，</a:t>
            </a:r>
            <a:r>
              <a:rPr lang="en-US" altLang="zh-CN" sz="2800" b="1" dirty="0">
                <a:latin typeface="仿宋" panose="02010609060101010101" pitchFamily="49" charset="-122"/>
                <a:ea typeface="仿宋" panose="02010609060101010101" pitchFamily="49" charset="-122"/>
              </a:rPr>
              <a:t>HDU E-M-T</a:t>
            </a:r>
          </a:p>
          <a:p>
            <a:pPr algn="ctr"/>
            <a:r>
              <a:rPr lang="en-US" altLang="zh-CN" sz="2800" b="1" dirty="0">
                <a:latin typeface="仿宋" panose="02010609060101010101" pitchFamily="49" charset="-122"/>
                <a:ea typeface="仿宋" panose="02010609060101010101" pitchFamily="49" charset="-122"/>
              </a:rPr>
              <a:t>elrori2011</a:t>
            </a:r>
          </a:p>
        </p:txBody>
      </p:sp>
    </p:spTree>
    <p:extLst>
      <p:ext uri="{BB962C8B-B14F-4D97-AF65-F5344CB8AC3E}">
        <p14:creationId xmlns:p14="http://schemas.microsoft.com/office/powerpoint/2010/main" val="340847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DAABC53-14CC-457A-B2C4-C1ED233C349D}"/>
                  </a:ext>
                </a:extLst>
              </p:cNvPr>
              <p:cNvSpPr txBox="1"/>
              <p:nvPr/>
            </p:nvSpPr>
            <p:spPr>
              <a:xfrm>
                <a:off x="768155" y="2127250"/>
                <a:ext cx="10515600" cy="38164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kern="100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	</a:t>
                </a:r>
                <a:r>
                  <a:rPr lang="zh-CN" altLang="en-US" sz="2800" kern="10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随着信息技术的发展与应用，网上交易如网上银行、电子商务和电子政务也变得越来越普遍，其安全问题也越来越受到人们的重视。为了提高网上交易的安全性，传统的分组密码算法逐渐被公钥密码算法替代。公钥密码算法的优点是安全性高，缺点是加密速度比分组密码慢很多，所以人们一直在研究如何提升公钥密码算法的运算速度。目前，公钥密码算法主要有两种，一种是</a:t>
                </a:r>
                <a:r>
                  <a:rPr lang="en-US" altLang="zh-CN" sz="2800" kern="10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RSA</a:t>
                </a:r>
                <a:r>
                  <a:rPr lang="zh-CN" altLang="en-US" sz="2800" kern="10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，另外一种就是椭圆曲线密码</a:t>
                </a:r>
                <a:r>
                  <a:rPr lang="en-US" altLang="zh-CN" sz="2800" kern="10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ECC</a:t>
                </a:r>
                <a:r>
                  <a:rPr lang="zh-CN" altLang="en-US" sz="2800" kern="10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。上述两种公钥密码算法都需要使用模乘计算：</a:t>
                </a:r>
                <a14:m>
                  <m:oMath xmlns:m="http://schemas.openxmlformats.org/officeDocument/2006/math">
                    <m:r>
                      <a:rPr lang="en-US" altLang="zh-CN" sz="2800" i="1" kern="100" smtClean="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altLang="zh-CN" sz="2800" kern="10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altLang="zh-CN" sz="2800" i="1" kern="10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altLang="zh-CN" sz="2800" kern="10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sz="2800" i="1" kern="10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𝑚𝑜𝑑</m:t>
                    </m:r>
                    <m:r>
                      <a:rPr lang="en-US" altLang="zh-CN" sz="2800" kern="10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sz="2800" i="1" kern="10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altLang="zh-CN" sz="2800" i="1" kern="10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zh-CN" altLang="en-US" sz="2800" kern="10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。</a:t>
                </a:r>
                <a:endParaRPr lang="en-US" altLang="zh-CN" sz="28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DAABC53-14CC-457A-B2C4-C1ED233C3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155" y="2127250"/>
                <a:ext cx="10515600" cy="3816429"/>
              </a:xfrm>
              <a:prstGeom prst="rect">
                <a:avLst/>
              </a:prstGeom>
              <a:blipFill>
                <a:blip r:embed="rId2"/>
                <a:stretch>
                  <a:fillRect l="-1159" t="-1757" r="-75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1D8F6959-5896-4638-AFF4-06AA02058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155" y="566737"/>
            <a:ext cx="10515600" cy="1325563"/>
          </a:xfrm>
        </p:spPr>
        <p:txBody>
          <a:bodyPr anchor="b"/>
          <a:lstStyle/>
          <a:p>
            <a:r>
              <a:rPr lang="zh-CN" altLang="en-US" b="1" dirty="0"/>
              <a:t>应用背景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794">
        <p:fade/>
      </p:transition>
    </mc:Choice>
    <mc:Fallback xmlns="">
      <p:transition spd="med" advTm="6794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CD3A09E-33A3-412C-9410-DECA8F2A4A0E}"/>
                  </a:ext>
                </a:extLst>
              </p:cNvPr>
              <p:cNvSpPr txBox="1"/>
              <p:nvPr/>
            </p:nvSpPr>
            <p:spPr>
              <a:xfrm>
                <a:off x="758630" y="2294367"/>
                <a:ext cx="10515600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kern="100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	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实现模乘算法的方法有很多种，其中蒙哥马利模乘算法是使用最广泛的方法。蒙哥马利模乘（</a:t>
                </a:r>
                <a14:m>
                  <m:oMath xmlns:m="http://schemas.openxmlformats.org/officeDocument/2006/math">
                    <m:r>
                      <a:rPr lang="en-US" altLang="zh-CN" sz="2800" i="1" kern="1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altLang="zh-CN" sz="2800" kern="1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altLang="zh-CN" sz="2800" i="1" kern="1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altLang="zh-CN" sz="2800" kern="1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zh-CN" altLang="zh-C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sz="28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p>
                    </m:sSup>
                    <m:r>
                      <a:rPr lang="en-US" altLang="zh-CN" sz="28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𝑚𝑜𝑑</m:t>
                    </m:r>
                    <m:r>
                      <a:rPr lang="en-US" altLang="zh-CN" sz="28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）与普通模乘不同，其运算是定义在有限域上的。普通模乘可用数次蒙哥马利模乘代替。</a:t>
                </a:r>
                <a:endParaRPr lang="en-US" altLang="zh-CN" sz="2800" kern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1999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年，</a:t>
                </a:r>
                <a:r>
                  <a:rPr lang="en-US" altLang="zh-CN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Alfred J. Menezes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在他的书籍</a:t>
                </a:r>
                <a:r>
                  <a:rPr lang="en-US" altLang="zh-CN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Handbook of Applied Cryptography</a:t>
                </a:r>
                <a:r>
                  <a:rPr lang="zh-CN" altLang="en-US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中提出了一种适合硬件计算的蒙哥马利域模乘算法，该方法可以使用分组乘法减小运算位宽，通过移位操作代替除法运算。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CD3A09E-33A3-412C-9410-DECA8F2A4A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630" y="2294367"/>
                <a:ext cx="10515600" cy="3539430"/>
              </a:xfrm>
              <a:prstGeom prst="rect">
                <a:avLst/>
              </a:prstGeom>
              <a:blipFill>
                <a:blip r:embed="rId2"/>
                <a:stretch>
                  <a:fillRect l="-1159" t="-1721" r="-754" b="-309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图片 9">
            <a:extLst>
              <a:ext uri="{FF2B5EF4-FFF2-40B4-BE49-F238E27FC236}">
                <a16:creationId xmlns:a16="http://schemas.microsoft.com/office/drawing/2014/main" id="{DC528960-C55A-40BD-BF63-5B1C1DCE15DC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0" t="20752" r="48531" b="17869"/>
          <a:stretch/>
        </p:blipFill>
        <p:spPr bwMode="auto">
          <a:xfrm>
            <a:off x="1412838" y="1926232"/>
            <a:ext cx="9207183" cy="39703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标题 2">
            <a:extLst>
              <a:ext uri="{FF2B5EF4-FFF2-40B4-BE49-F238E27FC236}">
                <a16:creationId xmlns:a16="http://schemas.microsoft.com/office/drawing/2014/main" id="{F547CBD9-2B2A-457F-9405-5CF6AEC7B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630" y="176212"/>
            <a:ext cx="10515600" cy="1325563"/>
          </a:xfrm>
        </p:spPr>
        <p:txBody>
          <a:bodyPr anchor="b"/>
          <a:lstStyle/>
          <a:p>
            <a:r>
              <a:rPr lang="zh-CN" altLang="en-US" b="1" dirty="0"/>
              <a:t>应用背景</a:t>
            </a:r>
          </a:p>
        </p:txBody>
      </p:sp>
    </p:spTree>
    <p:extLst>
      <p:ext uri="{BB962C8B-B14F-4D97-AF65-F5344CB8AC3E}">
        <p14:creationId xmlns:p14="http://schemas.microsoft.com/office/powerpoint/2010/main" val="120298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5C206224-ECC7-4CA2-813E-797FABEBC630}"/>
              </a:ext>
            </a:extLst>
          </p:cNvPr>
          <p:cNvSpPr txBox="1"/>
          <p:nvPr/>
        </p:nvSpPr>
        <p:spPr>
          <a:xfrm>
            <a:off x="838200" y="2075170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2015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年，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 Morales-Sandoval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Menezes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的算法，提出针对硬件优化的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Iterative digit-digit Montgomery Multiplication(IDDMM)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算法。</a:t>
            </a:r>
            <a:endParaRPr lang="en-US" altLang="zh-CN" sz="28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2016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年，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Dorian </a:t>
            </a:r>
            <a:r>
              <a:rPr lang="en-US" altLang="zh-CN" sz="28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Amiet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在文章</a:t>
            </a:r>
            <a:r>
              <a:rPr lang="en-US" altLang="zh-CN" sz="2800" i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Flexible FPGA-Base Architectures for Curve Point Multiplication over GF(p)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中纠正了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IDDMM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算法中进位链错误，使得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IDDMM 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算法最终成型。本设计采用了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Dorian </a:t>
            </a:r>
            <a:r>
              <a:rPr lang="en-US" altLang="zh-CN" sz="28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Amiet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修正后的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IDDMM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算法。</a:t>
            </a:r>
          </a:p>
        </p:txBody>
      </p:sp>
      <p:sp>
        <p:nvSpPr>
          <p:cNvPr id="10" name="标题 2">
            <a:extLst>
              <a:ext uri="{FF2B5EF4-FFF2-40B4-BE49-F238E27FC236}">
                <a16:creationId xmlns:a16="http://schemas.microsoft.com/office/drawing/2014/main" id="{90EF9141-F67C-4EAB-8FAF-1AFCEDD14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155" y="566737"/>
            <a:ext cx="10515600" cy="1325563"/>
          </a:xfrm>
        </p:spPr>
        <p:txBody>
          <a:bodyPr anchor="b"/>
          <a:lstStyle/>
          <a:p>
            <a:r>
              <a:rPr lang="zh-CN" altLang="en-US" b="1" dirty="0"/>
              <a:t>应用背景</a:t>
            </a:r>
          </a:p>
        </p:txBody>
      </p:sp>
    </p:spTree>
    <p:extLst>
      <p:ext uri="{BB962C8B-B14F-4D97-AF65-F5344CB8AC3E}">
        <p14:creationId xmlns:p14="http://schemas.microsoft.com/office/powerpoint/2010/main" val="293486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C6A0AF-7BB6-48CA-8773-9316A294D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00"/>
            <a:ext cx="10515600" cy="1148517"/>
          </a:xfrm>
        </p:spPr>
        <p:txBody>
          <a:bodyPr/>
          <a:lstStyle/>
          <a:p>
            <a:r>
              <a:rPr lang="en-US" altLang="zh-CN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IDDMM</a:t>
            </a:r>
            <a:r>
              <a:rPr lang="zh-CN" altLang="en-US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</a:t>
            </a:r>
            <a:endParaRPr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532DF6-6EF3-48C6-A4A3-85D668724A6B}"/>
              </a:ext>
            </a:extLst>
          </p:cNvPr>
          <p:cNvSpPr txBox="1"/>
          <p:nvPr/>
        </p:nvSpPr>
        <p:spPr>
          <a:xfrm>
            <a:off x="657225" y="2112228"/>
            <a:ext cx="6115050" cy="39703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IDDMM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算法将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Menezes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所提出的算法中的位乘法展开，最后形成</a:t>
            </a:r>
            <a:r>
              <a:rPr lang="zh-CN" altLang="en-US" sz="28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两层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循环。在第</a:t>
            </a:r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行，每次执行第</a:t>
            </a:r>
            <a:r>
              <a:rPr lang="en-US" altLang="zh-CN" sz="28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轮遍历时需要计算新的</a:t>
            </a:r>
            <a:r>
              <a:rPr lang="en-US" altLang="zh-CN" sz="2800" i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值以用于后续计算，在硬件实现时，这需要多一个周期进行运算，因此总遍历周期为</a:t>
            </a:r>
            <a:r>
              <a:rPr lang="en-US" altLang="zh-CN" sz="2800" i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n(n+2)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8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IDDMM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算法具有</a:t>
            </a:r>
            <a:r>
              <a:rPr lang="zh-CN" altLang="en-US" sz="2800" b="1" u="sng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可缩放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和易于硬件实现等优点，对于不同位宽的数据，运算周期只与数据分组数</a:t>
            </a:r>
            <a:r>
              <a:rPr lang="en-US" altLang="zh-CN" sz="2800" b="1" i="1" u="sng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2800" b="1" u="sng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有关</a:t>
            </a:r>
            <a:r>
              <a:rPr lang="zh-CN" altLang="en-US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8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C0FDF7D-A84E-4258-98AA-83BBBCE2806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275" y="535940"/>
            <a:ext cx="3564255" cy="632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5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C6A0AF-7BB6-48CA-8773-9316A294D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00"/>
            <a:ext cx="10515600" cy="1148517"/>
          </a:xfrm>
        </p:spPr>
        <p:txBody>
          <a:bodyPr/>
          <a:lstStyle/>
          <a:p>
            <a:r>
              <a:rPr lang="en-US" altLang="zh-CN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IDDMM</a:t>
            </a:r>
            <a:r>
              <a:rPr lang="zh-CN" altLang="en-US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</a:t>
            </a:r>
            <a:endParaRPr lang="zh-CN" alt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F9532DF6-6EF3-48C6-A4A3-85D668724A6B}"/>
                  </a:ext>
                </a:extLst>
              </p:cNvPr>
              <p:cNvSpPr txBox="1"/>
              <p:nvPr/>
            </p:nvSpPr>
            <p:spPr>
              <a:xfrm>
                <a:off x="657225" y="2101017"/>
                <a:ext cx="6115050" cy="416767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IDDMM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算法在硬件上的布线难度与一组中数据位宽</a:t>
                </a:r>
                <a:r>
                  <a:rPr lang="en-US" altLang="zh-CN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有关。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num>
                      <m:den>
                        <m:r>
                          <a:rPr lang="en-US" altLang="zh-CN" sz="28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den>
                    </m:f>
                    <m:r>
                      <a:rPr lang="en-US" altLang="zh-CN" sz="2800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zh-CN" altLang="en-US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，</m:t>
                    </m:r>
                  </m:oMath>
                </a14:m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其中输入数据</a:t>
                </a:r>
                <a:r>
                  <a:rPr lang="en-US" altLang="zh-CN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 Y p 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的位宽为</a:t>
                </a:r>
                <a:r>
                  <a:rPr lang="en-US" altLang="zh-CN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zh-CN" altLang="en-US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分组数为</a:t>
                </a:r>
                <a:r>
                  <a:rPr lang="en-US" altLang="zh-CN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zh-CN" altLang="en-US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。</a:t>
                </a:r>
                <a:endParaRPr lang="en-US" altLang="zh-CN" sz="2800" i="1" kern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例如对于</a:t>
                </a:r>
                <a:r>
                  <a:rPr lang="en-US" altLang="zh-CN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4096bit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的数据，对其分成</a:t>
                </a:r>
                <a:r>
                  <a:rPr lang="en-US" altLang="zh-CN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32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组，则每组</a:t>
                </a:r>
                <a:r>
                  <a:rPr lang="en-US" altLang="zh-CN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128bit</a:t>
                </a:r>
                <a:r>
                  <a:rPr lang="zh-CN" altLang="en-US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算法中的乘法器位宽为</a:t>
                </a:r>
                <a:r>
                  <a:rPr lang="en-US" altLang="zh-CN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128bit </a:t>
                </a:r>
                <a:r>
                  <a:rPr lang="zh-CN" altLang="en-US" sz="2800" i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。</a:t>
                </a:r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当</a:t>
                </a:r>
                <a14:m>
                  <m:oMath xmlns:m="http://schemas.openxmlformats.org/officeDocument/2006/math">
                    <m:r>
                      <a:rPr lang="en-US" altLang="zh-CN" sz="28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0≤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28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28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&lt;</m:t>
                    </m:r>
                    <m:r>
                      <a:rPr lang="en-US" altLang="zh-CN" sz="28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zh-CN" altLang="zh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8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gcd</m:t>
                        </m:r>
                      </m:fName>
                      <m:e>
                        <m:d>
                          <m:dPr>
                            <m:ctrlPr>
                              <a:rPr lang="zh-CN" altLang="zh-CN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8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altLang="zh-CN" sz="280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altLang="zh-CN" sz="28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</m:e>
                        </m:d>
                      </m:e>
                    </m:func>
                    <m:r>
                      <a:rPr lang="en-US" altLang="zh-CN" sz="28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 ,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altLang="zh-CN" sz="28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&gt;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altLang="zh-CN" sz="28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altLang="zh-CN" sz="28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zh-CN" altLang="zh-C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时算法返回</a:t>
                </a:r>
                <a14:m>
                  <m:oMath xmlns:m="http://schemas.openxmlformats.org/officeDocument/2006/math">
                    <m:r>
                      <a:rPr lang="en-US" altLang="zh-CN" sz="2800" b="0" i="1" kern="10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altLang="zh-CN" sz="2800" kern="10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altLang="zh-CN" sz="2800" b="0" i="1" kern="10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altLang="zh-CN" sz="2800" kern="10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zh-CN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sz="28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p>
                    </m:sSup>
                    <m:r>
                      <a:rPr lang="en-US" altLang="zh-CN" sz="280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sz="2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𝑚𝑜𝑑</m:t>
                    </m:r>
                    <m:r>
                      <a:rPr lang="en-US" altLang="zh-CN" sz="280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sz="2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altLang="zh-CN" sz="2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zh-CN" altLang="en-US" sz="28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。</a:t>
                </a:r>
                <a:endParaRPr lang="en-US" altLang="zh-CN" sz="2800" kern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F9532DF6-6EF3-48C6-A4A3-85D668724A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225" y="2101017"/>
                <a:ext cx="6115050" cy="4167679"/>
              </a:xfrm>
              <a:prstGeom prst="rect">
                <a:avLst/>
              </a:prstGeom>
              <a:blipFill>
                <a:blip r:embed="rId2"/>
                <a:stretch>
                  <a:fillRect l="-2094" t="-2050" r="-1196" b="-27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2C0FDF7D-A84E-4258-98AA-83BBBCE2806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275" y="535940"/>
            <a:ext cx="3564255" cy="632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864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C6A0AF-7BB6-48CA-8773-9316A294D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5" y="848894"/>
            <a:ext cx="10515600" cy="1148517"/>
          </a:xfrm>
        </p:spPr>
        <p:txBody>
          <a:bodyPr/>
          <a:lstStyle/>
          <a:p>
            <a:r>
              <a:rPr lang="en-US" altLang="zh-CN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IDDMM</a:t>
            </a:r>
            <a:r>
              <a:rPr lang="zh-CN" altLang="en-US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算法硬件实现分析</a:t>
            </a:r>
            <a:endParaRPr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532DF6-6EF3-48C6-A4A3-85D668724A6B}"/>
              </a:ext>
            </a:extLst>
          </p:cNvPr>
          <p:cNvSpPr txBox="1"/>
          <p:nvPr/>
        </p:nvSpPr>
        <p:spPr>
          <a:xfrm>
            <a:off x="657225" y="2101017"/>
            <a:ext cx="611505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8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2F626EF-33BE-40D7-AD58-DD2F392619A1}"/>
              </a:ext>
            </a:extLst>
          </p:cNvPr>
          <p:cNvSpPr txBox="1"/>
          <p:nvPr/>
        </p:nvSpPr>
        <p:spPr>
          <a:xfrm>
            <a:off x="523875" y="1693753"/>
            <a:ext cx="8067675" cy="489364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赛题三要求：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4096bit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蒙哥马利域模乘算法；</a:t>
            </a:r>
          </a:p>
          <a:p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乘法器可以使用*实现，乘法器位宽不做要求；</a:t>
            </a:r>
          </a:p>
          <a:p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综合频率不低于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300MHz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4096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位宽模乘周期数不多于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4000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</a:p>
          <a:p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逻辑门不大于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200KGate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空间不大于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24Kbit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</a:p>
          <a:p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不要求在实体上实现，能通过综合、仿真验证。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sz="2400" dirty="0"/>
              <a:t>为了在</a:t>
            </a:r>
            <a:r>
              <a:rPr lang="en-US" altLang="zh-CN" sz="2400" dirty="0"/>
              <a:t>4000</a:t>
            </a:r>
            <a:r>
              <a:rPr lang="zh-CN" altLang="en-US" sz="2400" dirty="0"/>
              <a:t>个周期内完成运算，本设计</a:t>
            </a:r>
            <a:r>
              <a:rPr lang="en-US" altLang="zh-CN" sz="2400" dirty="0"/>
              <a:t>IDDMM</a:t>
            </a:r>
            <a:r>
              <a:rPr lang="zh-CN" altLang="en-US" sz="2400" dirty="0"/>
              <a:t>算法分组数</a:t>
            </a:r>
            <a:r>
              <a:rPr lang="en-US" altLang="zh-CN" sz="2400" dirty="0"/>
              <a:t>n</a:t>
            </a:r>
            <a:r>
              <a:rPr lang="zh-CN" altLang="en-US" sz="2400" dirty="0"/>
              <a:t>选用</a:t>
            </a:r>
            <a:r>
              <a:rPr lang="en-US" altLang="zh-CN" sz="2400" dirty="0"/>
              <a:t>32</a:t>
            </a:r>
            <a:r>
              <a:rPr lang="zh-CN" altLang="en-US" sz="2400" dirty="0"/>
              <a:t>，</a:t>
            </a:r>
            <a:r>
              <a:rPr lang="en-US" altLang="zh-CN" sz="2400" dirty="0"/>
              <a:t>k=128</a:t>
            </a:r>
            <a:r>
              <a:rPr lang="zh-CN" altLang="en-US" sz="2400" dirty="0"/>
              <a:t>。运算周期至少</a:t>
            </a:r>
            <a:r>
              <a:rPr lang="en-US" altLang="zh-CN" sz="2400" dirty="0"/>
              <a:t>1088 cycles</a:t>
            </a:r>
            <a:r>
              <a:rPr lang="zh-CN" altLang="en-US" sz="2400" dirty="0"/>
              <a:t>，乘法器位宽</a:t>
            </a:r>
            <a:r>
              <a:rPr lang="en-US" altLang="zh-CN" sz="2400" dirty="0"/>
              <a:t>128bit</a:t>
            </a:r>
            <a:r>
              <a:rPr lang="zh-CN" altLang="en-US" sz="2400" dirty="0"/>
              <a:t>、加法器最大位宽</a:t>
            </a:r>
            <a:r>
              <a:rPr lang="en-US" altLang="zh-CN" sz="2400" dirty="0"/>
              <a:t>256bit</a:t>
            </a:r>
            <a:r>
              <a:rPr lang="zh-CN" altLang="en-US" sz="2400" dirty="0"/>
              <a:t>。运算数据</a:t>
            </a:r>
            <a:r>
              <a:rPr lang="en-US" altLang="zh-CN" sz="2400" dirty="0"/>
              <a:t>X</a:t>
            </a:r>
            <a:r>
              <a:rPr lang="zh-CN" altLang="en-US" sz="2400" dirty="0"/>
              <a:t>、</a:t>
            </a:r>
            <a:r>
              <a:rPr lang="en-US" altLang="zh-CN" sz="2400" dirty="0"/>
              <a:t>Y</a:t>
            </a:r>
            <a:r>
              <a:rPr lang="zh-CN" altLang="en-US" sz="2400" dirty="0"/>
              <a:t>、</a:t>
            </a:r>
            <a:r>
              <a:rPr lang="en-US" altLang="zh-CN" sz="2400" dirty="0"/>
              <a:t>P</a:t>
            </a:r>
            <a:r>
              <a:rPr lang="zh-CN" altLang="en-US" sz="2400" dirty="0"/>
              <a:t>、</a:t>
            </a:r>
            <a:r>
              <a:rPr lang="en-US" altLang="zh-CN" sz="2400" dirty="0"/>
              <a:t>A</a:t>
            </a:r>
            <a:r>
              <a:rPr lang="zh-CN" altLang="en-US" sz="2400" dirty="0"/>
              <a:t>总共消耗</a:t>
            </a:r>
            <a:r>
              <a:rPr lang="en-US" altLang="zh-CN" sz="2400" dirty="0"/>
              <a:t>16Kbit</a:t>
            </a:r>
            <a:r>
              <a:rPr lang="zh-CN" altLang="en-US" sz="2400" dirty="0"/>
              <a:t>存储空间。根据</a:t>
            </a:r>
            <a:r>
              <a:rPr lang="en-US" altLang="zh-CN" sz="2400" dirty="0"/>
              <a:t>IDDMM</a:t>
            </a:r>
            <a:r>
              <a:rPr lang="zh-CN" altLang="en-US" sz="2400" dirty="0"/>
              <a:t>算法代码，可以将它展开为硬件实现框图，如右图所示。</a:t>
            </a:r>
            <a:endParaRPr lang="zh-CN" altLang="en-US" sz="2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F542BD8-7DFE-402D-9D04-5FB9DB9101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0989" y="601515"/>
            <a:ext cx="3577136" cy="625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4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CA370-9658-4DD5-A0D4-646F5551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5350"/>
            <a:ext cx="10515600" cy="795342"/>
          </a:xfrm>
        </p:spPr>
        <p:txBody>
          <a:bodyPr/>
          <a:lstStyle/>
          <a:p>
            <a:r>
              <a:rPr lang="en-US" altLang="zh-CN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IDDMM-MMP</a:t>
            </a:r>
            <a:r>
              <a:rPr lang="zh-CN" altLang="en-US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流水线实现</a:t>
            </a:r>
            <a:endParaRPr lang="zh-CN" altLang="en-US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44FEA3E3-6C94-4FA4-833C-B2827E1816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978" y="614377"/>
            <a:ext cx="3536206" cy="61849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27CB1F2F-35A3-45BD-B41B-39BC2587DD1C}"/>
                  </a:ext>
                </a:extLst>
              </p:cNvPr>
              <p:cNvSpPr txBox="1"/>
              <p:nvPr/>
            </p:nvSpPr>
            <p:spPr>
              <a:xfrm>
                <a:off x="752476" y="1748784"/>
                <a:ext cx="7401624" cy="489364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本设计使用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Verilog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在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xc7k325t FPGA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上进行仿真和实现。为达到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300MHz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时钟的要求。乘法器和加法器必须插入流水线，用以缩短关键路径，保证时序收敛。乘法器和加法器的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Latency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（或流水线级数）在图中以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L1-L4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标注。</a:t>
                </a:r>
                <a:endParaRPr lang="en-US" altLang="zh-CN" sz="2400" kern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注意：对于第二个加法器不可以插入流水线，因为每次计算都要用到之前的结果，由于加法器位宽为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256bit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，而它又无法被拆分。</a:t>
                </a:r>
                <a:r>
                  <a:rPr lang="zh-CN" altLang="en-US" sz="2400" b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对该加法器的处理十分重要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，它基本决定了最终可以收敛的时钟频率。</a:t>
                </a:r>
                <a:endParaRPr lang="en-US" altLang="zh-CN" sz="2400" kern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在本设计中，为了使该加法器时序收敛，采用的策略是延迟一个周期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(DELAY2)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，因此可以插入一级流水线，两个周期出一次结果。总周期</a:t>
                </a:r>
                <a:r>
                  <a:rPr lang="en-US" altLang="zh-CN" sz="2400" kern="1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 kern="10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</m:t>
                    </m:r>
                    <m:r>
                      <a:rPr lang="en-US" altLang="zh-CN" sz="2400" i="1" kern="100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</m:t>
                    </m:r>
                    <m:r>
                      <a:rPr lang="en-US" altLang="zh-CN" sz="2400" i="1" kern="10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</m:t>
                    </m:r>
                    <m:r>
                      <a:rPr lang="en-US" altLang="zh-CN" sz="2400" kern="10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altLang="zh-CN" sz="2400" i="1" kern="10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CN" sz="2400" b="0" i="1" kern="10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400" b="1" i="1" kern="10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𝟐𝟏𝟕𝟔</m:t>
                    </m:r>
                    <m:r>
                      <a:rPr lang="en-US" altLang="zh-CN" sz="2400" b="0" i="0" kern="10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2400" kern="1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cycles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D5=1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。</a:t>
                </a: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27CB1F2F-35A3-45BD-B41B-39BC2587DD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476" y="1748784"/>
                <a:ext cx="7401624" cy="4893647"/>
              </a:xfrm>
              <a:prstGeom prst="rect">
                <a:avLst/>
              </a:prstGeom>
              <a:blipFill>
                <a:blip r:embed="rId3"/>
                <a:stretch>
                  <a:fillRect l="-1235" t="-1370" r="-2551" b="-19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97929039-9D3B-4F30-9A72-DA6788A1D338}"/>
              </a:ext>
            </a:extLst>
          </p:cNvPr>
          <p:cNvSpPr txBox="1"/>
          <p:nvPr/>
        </p:nvSpPr>
        <p:spPr>
          <a:xfrm>
            <a:off x="10127434" y="4317302"/>
            <a:ext cx="2145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Process element(PE)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662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CA370-9658-4DD5-A0D4-646F5551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2723"/>
            <a:ext cx="10515600" cy="795342"/>
          </a:xfrm>
        </p:spPr>
        <p:txBody>
          <a:bodyPr/>
          <a:lstStyle/>
          <a:p>
            <a:r>
              <a:rPr lang="en-US" altLang="zh-CN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IDDMM-MMP-DELAY2</a:t>
            </a:r>
            <a:r>
              <a:rPr lang="zh-CN" altLang="en-US" sz="44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架构</a:t>
            </a:r>
            <a:endParaRPr lang="zh-CN" altLang="en-US" dirty="0"/>
          </a:p>
        </p:txBody>
      </p:sp>
      <p:pic>
        <p:nvPicPr>
          <p:cNvPr id="9" name="内容占位符 5">
            <a:extLst>
              <a:ext uri="{FF2B5EF4-FFF2-40B4-BE49-F238E27FC236}">
                <a16:creationId xmlns:a16="http://schemas.microsoft.com/office/drawing/2014/main" id="{58412C7B-1427-41BA-904F-EF6D88F24D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424" y="2268541"/>
            <a:ext cx="3713409" cy="32005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5269BED-CC92-4CEF-A190-BAF547FF36C9}"/>
              </a:ext>
            </a:extLst>
          </p:cNvPr>
          <p:cNvSpPr txBox="1"/>
          <p:nvPr/>
        </p:nvSpPr>
        <p:spPr>
          <a:xfrm>
            <a:off x="9222469" y="5527231"/>
            <a:ext cx="1443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顶层模块图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7491771C-CC61-459C-878E-1BD4A18D0E04}"/>
                  </a:ext>
                </a:extLst>
              </p:cNvPr>
              <p:cNvSpPr txBox="1"/>
              <p:nvPr/>
            </p:nvSpPr>
            <p:spPr>
              <a:xfrm>
                <a:off x="752476" y="2268541"/>
                <a:ext cx="7226112" cy="34163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本设计最终使用了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33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级流水线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DELAY2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架构，在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Xilinx FPGA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上，达到了赛题三的全部要求，时钟频率达到了</a:t>
                </a:r>
                <a:r>
                  <a:rPr lang="en-US" altLang="zh-CN" sz="2400" b="1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304MHz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剩余建立裕量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0.008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纳秒。</a:t>
                </a:r>
                <a:endParaRPr lang="en-US" altLang="zh-CN" sz="2400" kern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其中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个乘法器都使用了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级流水线结构。前加法器使用了经典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级流水线结构。后加法器使用了经典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级流水线结构，但是输入数据保持两个周期。</a:t>
                </a:r>
                <a:endParaRPr lang="en-US" altLang="zh-CN" sz="2400" kern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比较减法器使用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128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比特位宽进行减法，它和后加法器一样，也使用了</a:t>
                </a:r>
                <a:r>
                  <a:rPr lang="en-US" altLang="zh-CN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DELAY2</a:t>
                </a:r>
                <a:r>
                  <a:rPr lang="zh-CN" altLang="en-US" sz="2400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架构，其减法周期为</a:t>
                </a:r>
                <a14:m>
                  <m:oMath xmlns:m="http://schemas.openxmlformats.org/officeDocument/2006/math">
                    <m:r>
                      <a:rPr lang="en-US" altLang="zh-CN" sz="2400" i="1" kern="1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r>
                      <a:rPr lang="en-US" altLang="zh-CN" sz="2400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CN" sz="2400" kern="10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altLang="zh-CN" sz="2400" i="1" kern="10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CN" sz="2400" b="0" i="1" kern="1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400" i="1" kern="1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r>
                      <a:rPr lang="en-US" altLang="zh-CN" sz="2400" i="1" kern="1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altLang="zh-CN" sz="2400" b="0" i="0" kern="1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2400" kern="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cycles</a:t>
                </a:r>
                <a:r>
                  <a:rPr lang="zh-CN" altLang="en-US" sz="2400" kern="1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。</a:t>
                </a:r>
                <a:endParaRPr lang="en-US" altLang="zh-CN" sz="2400" kern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7491771C-CC61-459C-878E-1BD4A18D0E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476" y="2268541"/>
                <a:ext cx="7226112" cy="3416320"/>
              </a:xfrm>
              <a:prstGeom prst="rect">
                <a:avLst/>
              </a:prstGeom>
              <a:blipFill>
                <a:blip r:embed="rId3"/>
                <a:stretch>
                  <a:fillRect l="-1265" t="-1961" b="-32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580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2630</TotalTime>
  <Words>1492</Words>
  <Application>Microsoft Office PowerPoint</Application>
  <PresentationFormat>宽屏</PresentationFormat>
  <Paragraphs>141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仿宋</vt:lpstr>
      <vt:lpstr>黑体</vt:lpstr>
      <vt:lpstr>Arial</vt:lpstr>
      <vt:lpstr>Calibri</vt:lpstr>
      <vt:lpstr>Calibri Light</vt:lpstr>
      <vt:lpstr>Cambria Math</vt:lpstr>
      <vt:lpstr>Times New Roman</vt:lpstr>
      <vt:lpstr>1_Office 主题</vt:lpstr>
      <vt:lpstr>Office 主题</vt:lpstr>
      <vt:lpstr>IDDMM-MMP高性能蒙哥马利域模乘算法 硬件实现 </vt:lpstr>
      <vt:lpstr>应用背景</vt:lpstr>
      <vt:lpstr>应用背景</vt:lpstr>
      <vt:lpstr>应用背景</vt:lpstr>
      <vt:lpstr>IDDMM算法</vt:lpstr>
      <vt:lpstr>IDDMM算法</vt:lpstr>
      <vt:lpstr>IDDMM算法硬件实现分析</vt:lpstr>
      <vt:lpstr>IDDMM-MMP流水线实现</vt:lpstr>
      <vt:lpstr>IDDMM-MMP-DELAY2架构</vt:lpstr>
      <vt:lpstr>优点和亮点1：易扩展</vt:lpstr>
      <vt:lpstr>特点2：纯Verilog描述，流水级数自适应</vt:lpstr>
      <vt:lpstr>特点3：高性能、低消耗</vt:lpstr>
      <vt:lpstr>特点4：完整的验证方法</vt:lpstr>
      <vt:lpstr>特点5：易用的接口</vt:lpstr>
      <vt:lpstr>IDDMM-MMP-DELAY2结构综合布线结果</vt:lpstr>
      <vt:lpstr>PowerPoint 演示文稿</vt:lpstr>
    </vt:vector>
  </TitlesOfParts>
  <Company>http://bbs.buyitx.com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CCCai</dc:creator>
  <cp:lastModifiedBy>fpga</cp:lastModifiedBy>
  <cp:revision>251</cp:revision>
  <dcterms:created xsi:type="dcterms:W3CDTF">2019-04-19T01:46:00Z</dcterms:created>
  <dcterms:modified xsi:type="dcterms:W3CDTF">2020-10-12T10:28:21Z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